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fntdata" ContentType="application/x-fontdata"/>
  <Default Extension="png" ContentType="image/png"/>
  <Default Extension="gif" ContentType="image/gif"/>
  <Default Extension="m4v" ContentType="video/mp4"/>
  <Default Extension="mp4" ContentType="video/mp4"/>
  <Default Extension="svg" ContentType="image/svg+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charts/chart1.xml" ContentType="application/vnd.openxmlformats-officedocument.drawingml.chart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charts/chart2.xml" ContentType="application/vnd.openxmlformats-officedocument.drawingml.chart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9144000" cy="5143500"/>
  <p:notesSz cx="5143500" cy="9144000"/>
  <p:embeddedFontLst>
    <p:embeddedFont>
      <p:font typeface="Manrope"/>
      <p:regular r:id="rId28"/>
      <p:bold r:id="rId29"/>
    </p:embeddedFont>
    <p:embeddedFont>
      <p:font typeface="DM Sans"/>
      <p:boldItalic r:id="rId30"/>
      <p:regular r:id="rId31"/>
      <p:italic r:id="rId32"/>
      <p:bold r:id="rId33"/>
    </p:embeddedFont>
    <p:embeddedFont>
      <p:font typeface="DM Mono"/>
      <p:regular r:id="rId34"/>
      <p:italic r:id="rId35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28" Type="http://schemas.openxmlformats.org/officeDocument/2006/relationships/font" Target="fonts/Manrope-regular.fntdata"/><Relationship Id="rId29" Type="http://schemas.openxmlformats.org/officeDocument/2006/relationships/font" Target="fonts/Manrope-bold.fntdata"/><Relationship Id="rId30" Type="http://schemas.openxmlformats.org/officeDocument/2006/relationships/font" Target="fonts/DMSans-boldItalic.fntdata"/><Relationship Id="rId31" Type="http://schemas.openxmlformats.org/officeDocument/2006/relationships/font" Target="fonts/DMSans-regular.fntdata"/><Relationship Id="rId32" Type="http://schemas.openxmlformats.org/officeDocument/2006/relationships/font" Target="fonts/DMSans-italic.fntdata"/><Relationship Id="rId33" Type="http://schemas.openxmlformats.org/officeDocument/2006/relationships/font" Target="fonts/DMSans-bold.fntdata"/><Relationship Id="rId34" Type="http://schemas.openxmlformats.org/officeDocument/2006/relationships/font" Target="fonts/DMMono-regular.fntdata"/><Relationship Id="rId35" Type="http://schemas.openxmlformats.org/officeDocument/2006/relationships/font" Target="fonts/DMMono-italic.fntdata"/></Relationships>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1"/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/>
                </c:pt>
              </c:strCache>
            </c:strRef>
          </c:tx>
          <c:spPr>
            <a:solidFill>
              <a:srgbClr val="684BFF"/>
            </a:solidFill>
            <a:effectLst/>
          </c:spPr>
          <c:invertIfNegative val="0"/>
          <c:dLbls>
            <c:numFmt formatCode="###,###,###,###,###,###,###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DM Mono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multiLvlStrRef>
              <c:f>Sheet1!$A$2:$A$5</c:f>
              <c:multiLvlStrCache>
                <c:ptCount val="4"/>
                <c:lvl>
                  <c:pt idx="0">
                    <c:v>Fruit and Vegetables</c:v>
                  </c:pt>
                  <c:pt idx="1">
                    <c:v>Fish and Seafood</c:v>
                  </c:pt>
                  <c:pt idx="2">
                    <c:v>Cereals</c:v>
                  </c:pt>
                  <c:pt idx="3">
                    <c:v>Dairy</c:v>
                  </c:pt>
                </c:lvl>
              </c:multiLvlStrCache>
            </c:multiLvl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55</c:v>
                </c:pt>
                <c:pt idx="1">
                  <c:v>65</c:v>
                </c:pt>
                <c:pt idx="2">
                  <c:v>70</c:v>
                </c:pt>
                <c:pt idx="3">
                  <c:v>80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Food waste</c:v>
                </c:pt>
              </c:strCache>
            </c:strRef>
          </c:tx>
          <c:spPr>
            <a:solidFill>
              <a:srgbClr val="000000"/>
            </a:solidFill>
            <a:effectLst/>
          </c:spPr>
          <c:invertIfNegative val="0"/>
          <c:dLbls>
            <c:numFmt formatCode="###,###,###,###,###,###,###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DM Mono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multiLvlStrRef>
              <c:f>Sheet1!$A$2:$A$5</c:f>
              <c:multiLvlStrCache>
                <c:ptCount val="4"/>
                <c:lvl>
                  <c:pt idx="0">
                    <c:v>Fruit and Vegetables</c:v>
                  </c:pt>
                  <c:pt idx="1">
                    <c:v>Fish and Seafood</c:v>
                  </c:pt>
                  <c:pt idx="2">
                    <c:v>Cereals</c:v>
                  </c:pt>
                  <c:pt idx="3">
                    <c:v>Dairy</c:v>
                  </c:pt>
                </c:lvl>
              </c:multiLvlStrCache>
            </c:multiLvl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45</c:v>
                </c:pt>
                <c:pt idx="1">
                  <c:v>35</c:v>
                </c:pt>
                <c:pt idx="2">
                  <c:v>30</c:v>
                </c:pt>
                <c:pt idx="3">
                  <c:v>20</c:v>
                </c:pt>
              </c:numCache>
            </c:numRef>
          </c:val>
        </c:ser>
        <c:dLbls>
          <c:numFmt formatCode="###,###,###,###,###,###,###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DM Mono"/>
                </a:defRPr>
              </a:pPr>
            </a:p>
          </c:txPr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gapWidth val="50"/>
        <c:overlap val="10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ln w="6350" cap="flat">
            <a:solidFill>
              <a:srgbClr val="000000"/>
            </a:solidFill>
            <a:prstDash val="solid"/>
            <a:round/>
          </a:ln>
        </c:spPr>
        <c:txPr>
          <a:bodyPr/>
          <a:lstStyle/>
          <a:p>
            <a:pPr>
              <a:defRPr sz="750" b="0" i="0" u="none" strike="noStrike">
                <a:solidFill>
                  <a:srgbClr val="000000"/>
                </a:solidFill>
                <a:latin typeface="DM Mono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numFmt formatCode="###,###,###,###,###,###,###" sourceLinked="0"/>
        <c:majorTickMark val="out"/>
        <c:minorTickMark val="none"/>
        <c:tickLblPos val="nextTo"/>
        <c:spPr>
          <a:ln w="6350" cap="flat">
            <a:solidFill>
              <a:srgbClr val="000000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DM Mono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1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Values</c:v>
                </c:pt>
              </c:strCache>
            </c:strRef>
          </c:tx>
          <c:spPr>
            <a:solidFill>
              <a:srgbClr val="684BFF"/>
            </a:solidFill>
            <a:effectLst/>
          </c:spPr>
          <c:invertIfNegative val="0"/>
          <c:dLbls>
            <c:numFmt formatCode="###,###,###,###,###,###,###.0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DM Mono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dPt>
            <c:idx val="0"/>
            <c:invertIfNegative val="0"/>
            <c:bubble3D val="0"/>
            <c:spPr>
              <a:solidFill>
                <a:srgbClr val="684bff"/>
              </a:solidFill>
              <a:effectLst/>
            </c:spPr>
          </c:dPt>
          <c:dPt>
            <c:idx val="1"/>
            <c:invertIfNegative val="0"/>
            <c:bubble3D val="0"/>
            <c:spPr>
              <a:solidFill>
                <a:srgbClr val="4622ff"/>
              </a:solidFill>
              <a:effectLst/>
            </c:spPr>
          </c:dPt>
          <c:cat>
            <c:multiLvlStrRef>
              <c:f>Sheet1!$A$2:$A$3</c:f>
              <c:multiLvlStrCache>
                <c:ptCount val="2"/>
                <c:lvl>
                  <c:pt idx="0">
                    <c:v>2024</c:v>
                  </c:pt>
                  <c:pt idx="1">
                    <c:v>2029</c:v>
                  </c:pt>
                </c:lvl>
              </c:multiLvlStrCache>
            </c:multiLvl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10.3</c:v>
                </c:pt>
                <c:pt idx="1">
                  <c:v>13.58</c:v>
                </c:pt>
              </c:numCache>
            </c:numRef>
          </c:val>
        </c:ser>
        <c:dLbls>
          <c:numFmt formatCode="###,###,###,###,###,###,###.0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DM Mono"/>
                </a:defRPr>
              </a:pPr>
            </a:p>
          </c:txPr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ln w="6350" cap="flat">
            <a:solidFill>
              <a:srgbClr val="000000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DM Mono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6350" cap="flat">
              <a:solidFill>
                <a:srgbClr val="cccccc"/>
              </a:solidFill>
              <a:prstDash val="dash"/>
              <a:round/>
            </a:ln>
          </c:spPr>
        </c:majorGridlines>
        <c:numFmt formatCode="###,###,###,###,###,###,###.00" sourceLinked="0"/>
        <c:majorTickMark val="out"/>
        <c:minorTickMark val="none"/>
        <c:tickLblPos val="nextTo"/>
        <c:spPr>
          <a:ln w="6350" cap="flat">
            <a:solidFill>
              <a:srgbClr val="000000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DM Mono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cdd64d8d-b91e-4a5a-9720-4fc3f5deb8ee&amp;utm_term=PDF-PPTX-lastslide&amp;ad_group=control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cdd64d8d-b91e-4a5a-9720-4fc3f5deb8ee&amp;utm_term=PDF-PPTX-lastslide&amp;ad_group=control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hyperlink" Target="https://pitch.com?utm_medium=product-presentation&amp;utm_source=powerpoint-export&amp;utm_campaign=bottom_bar_cta&amp;utm_content=cdd64d8d-b91e-4a5a-9720-4fc3f5deb8ee&amp;utm_term=PDF-PPTX-lastslide&amp;ad_group=control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2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image" Target="../media/image-11-2.png"/><Relationship Id="rId8" Type="http://schemas.openxmlformats.org/officeDocument/2006/relationships/image" Target="../media/image-11-2.png"/><Relationship Id="rId9" Type="http://schemas.openxmlformats.org/officeDocument/2006/relationships/image" Target="../media/image-11-9.png"/><Relationship Id="rId10" Type="http://schemas.openxmlformats.org/officeDocument/2006/relationships/image" Target="../media/image-11-10.sv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cdd64d8d-b91e-4a5a-9720-4fc3f5deb8ee&amp;utm_term=PDF-PPTX-lastslide&amp;ad_group=control" TargetMode="External"/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cdd64d8d-b91e-4a5a-9720-4fc3f5deb8ee&amp;utm_term=PDF-PPTX-lastslide&amp;ad_group=control" TargetMode="External"/><Relationship Id="rId1" Type="http://schemas.openxmlformats.org/officeDocument/2006/relationships/image" Target="../media/image-13-1.png"/><Relationship Id="rId2" Type="http://schemas.openxmlformats.org/officeDocument/2006/relationships/image" Target="../media/image-13-2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cdd64d8d-b91e-4a5a-9720-4fc3f5deb8ee&amp;utm_term=PDF-PPTX-lastslide&amp;ad_group=control" TargetMode="External"/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cdd64d8d-b91e-4a5a-9720-4fc3f5deb8ee&amp;utm_term=PDF-PPTX-lastslide&amp;ad_group=control" TargetMode="External"/><Relationship Id="rId1" Type="http://schemas.openxmlformats.org/officeDocument/2006/relationships/chart" Target="/ppt/charts/chart2.xml"/><Relationship Id="rId2" Type="http://schemas.openxmlformats.org/officeDocument/2006/relationships/image" Target="../media/image-15-1.png"/><Relationship Id="rId3" Type="http://schemas.openxmlformats.org/officeDocument/2006/relationships/image" Target="../media/image-15-2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cdd64d8d-b91e-4a5a-9720-4fc3f5deb8ee&amp;utm_term=PDF-PPTX-lastslide&amp;ad_group=control" TargetMode="External"/><Relationship Id="rId1" Type="http://schemas.openxmlformats.org/officeDocument/2006/relationships/image" Target="../media/image-16-1.png"/><Relationship Id="rId2" Type="http://schemas.openxmlformats.org/officeDocument/2006/relationships/image" Target="../media/image-16-2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cdd64d8d-b91e-4a5a-9720-4fc3f5deb8ee&amp;utm_term=PDF-PPTX-lastslide&amp;ad_group=control" TargetMode="External"/><Relationship Id="rId1" Type="http://schemas.openxmlformats.org/officeDocument/2006/relationships/image" Target="../media/image-17-1.png"/><Relationship Id="rId2" Type="http://schemas.openxmlformats.org/officeDocument/2006/relationships/image" Target="../media/image-17-2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hyperlink" Target="https://pitch.com?utm_medium=product-presentation&amp;utm_source=powerpoint-export&amp;utm_campaign=bottom_bar_cta&amp;utm_content=cdd64d8d-b91e-4a5a-9720-4fc3f5deb8ee&amp;utm_term=PDF-PPTX-lastslide&amp;ad_group=control" TargetMode="External"/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image" Target="../media/image-18-4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cdd64d8d-b91e-4a5a-9720-4fc3f5deb8ee&amp;utm_term=PDF-PPTX-lastslide&amp;ad_group=control" TargetMode="External"/><Relationship Id="rId1" Type="http://schemas.openxmlformats.org/officeDocument/2006/relationships/image" Target="../media/image-19-1.png"/><Relationship Id="rId2" Type="http://schemas.openxmlformats.org/officeDocument/2006/relationships/image" Target="../media/image-19-2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cdd64d8d-b91e-4a5a-9720-4fc3f5deb8ee&amp;utm_term=PDF-PPTX-lastslide&amp;ad_group=control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hyperlink" Target="https://ieeexplore.ieee.org/document/10212608" TargetMode="External"/><Relationship Id="rId2" Type="http://schemas.openxmlformats.org/officeDocument/2006/relationships/hyperlink" Target="https://ieeexplore.ieee.org/document/8453375" TargetMode="External"/><Relationship Id="rId3" Type="http://schemas.openxmlformats.org/officeDocument/2006/relationships/hyperlink" Target="https://ieeexplore.ieee.org/document/9426263" TargetMode="External"/><Relationship Id="rId4" Type="http://schemas.openxmlformats.org/officeDocument/2006/relationships/hyperlink" Target="https://ieeexplore.ieee.org/document/8710944" TargetMode="External"/><Relationship Id="rId8" Type="http://schemas.openxmlformats.org/officeDocument/2006/relationships/hyperlink" Target="https://pitch.com?utm_medium=product-presentation&amp;utm_source=powerpoint-export&amp;utm_campaign=bottom_bar_cta&amp;utm_content=cdd64d8d-b91e-4a5a-9720-4fc3f5deb8ee&amp;utm_term=PDF-PPTX-lastslide&amp;ad_group=control" TargetMode="External"/><Relationship Id="rId5" Type="http://schemas.openxmlformats.org/officeDocument/2006/relationships/image" Target="../media/image-20-1.png"/><Relationship Id="rId6" Type="http://schemas.openxmlformats.org/officeDocument/2006/relationships/image" Target="../media/image-20-2.png"/><Relationship Id="rId7" Type="http://schemas.openxmlformats.org/officeDocument/2006/relationships/image" Target="../media/image-20-3.sv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hyperlink" Target="https://drive.google.com/file/d/1MD5abmM8bD8N8W7BY5DzgUcsCuES6i6n/view?usp=sharing" TargetMode="External"/><Relationship Id="rId4" Type="http://schemas.openxmlformats.org/officeDocument/2006/relationships/hyperlink" Target="https://pitch.com?utm_medium=product-presentation&amp;utm_source=powerpoint-export&amp;utm_campaign=bottom_bar_cta&amp;utm_content=cdd64d8d-b91e-4a5a-9720-4fc3f5deb8ee&amp;utm_term=PDF-PPTX-lastslide&amp;ad_group=control" TargetMode="External"/><Relationship Id="rId2" Type="http://schemas.openxmlformats.org/officeDocument/2006/relationships/image" Target="../media/image-21-1.png"/><Relationship Id="rId3" Type="http://schemas.openxmlformats.org/officeDocument/2006/relationships/image" Target="../media/image-21-2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hyperlink" Target="https://pitch.com?utm_medium=product-presentation&amp;utm_source=powerpoint-export&amp;utm_campaign=bottom_bar_cta&amp;utm_content=cdd64d8d-b91e-4a5a-9720-4fc3f5deb8ee&amp;utm_term=PDF-PPTX-lastslide&amp;ad_group=control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cdd64d8d-b91e-4a5a-9720-4fc3f5deb8ee&amp;utm_term=PDF-PPTX-lastslide&amp;ad_group=control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hyperlink" Target="https://www.ifco.com/countries-with-the-least-and-most-food-waste/" TargetMode="External"/><Relationship Id="rId14" Type="http://schemas.openxmlformats.org/officeDocument/2006/relationships/hyperlink" Target="https://pitch.com?utm_medium=product-presentation&amp;utm_source=powerpoint-export&amp;utm_campaign=bottom_bar_cta&amp;utm_content=cdd64d8d-b91e-4a5a-9720-4fc3f5deb8ee&amp;utm_term=PDF-PPTX-lastslide&amp;ad_group=control" TargetMode="External"/><Relationship Id="rId2" Type="http://schemas.openxmlformats.org/officeDocument/2006/relationships/chart" Target="/ppt/charts/chart1.xml"/><Relationship Id="rId1" Type="http://schemas.openxmlformats.org/officeDocument/2006/relationships/image" Target="../media/image-5-1.png"/><Relationship Id="rId3" Type="http://schemas.openxmlformats.org/officeDocument/2006/relationships/image" Target="../media/image-5-2.png"/><Relationship Id="rId4" Type="http://schemas.openxmlformats.org/officeDocument/2006/relationships/image" Target="../media/image-5-3.svg"/><Relationship Id="rId5" Type="http://schemas.openxmlformats.org/officeDocument/2006/relationships/image" Target="../media/image-5-4.png"/><Relationship Id="rId6" Type="http://schemas.openxmlformats.org/officeDocument/2006/relationships/image" Target="../media/image-5-5.svg"/><Relationship Id="rId7" Type="http://schemas.openxmlformats.org/officeDocument/2006/relationships/image" Target="../media/image-5-6.png"/><Relationship Id="rId8" Type="http://schemas.openxmlformats.org/officeDocument/2006/relationships/image" Target="../media/image-5-7.svg"/><Relationship Id="rId9" Type="http://schemas.openxmlformats.org/officeDocument/2006/relationships/image" Target="../media/image-5-8.png"/><Relationship Id="rId10" Type="http://schemas.openxmlformats.org/officeDocument/2006/relationships/image" Target="../media/image-5-9.svg"/><Relationship Id="rId12" Type="http://schemas.openxmlformats.org/officeDocument/2006/relationships/image" Target="../media/image-5-10.png"/><Relationship Id="rId13" Type="http://schemas.openxmlformats.org/officeDocument/2006/relationships/image" Target="../media/image-5-11.svg"/><Relationship Id="rId15" Type="http://schemas.openxmlformats.org/officeDocument/2006/relationships/slideLayout" Target="../slideLayouts/slideLayout1.xml"/><Relationship Id="rId1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cdd64d8d-b91e-4a5a-9720-4fc3f5deb8ee&amp;utm_term=PDF-PPTX-lastslide&amp;ad_group=control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cdd64d8d-b91e-4a5a-9720-4fc3f5deb8ee&amp;utm_term=PDF-PPTX-lastslide&amp;ad_group=control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hyperlink" Target="https://pitch.com?utm_medium=product-presentation&amp;utm_source=powerpoint-export&amp;utm_campaign=bottom_bar_cta&amp;utm_content=cdd64d8d-b91e-4a5a-9720-4fc3f5deb8ee&amp;utm_term=PDF-PPTX-lastslide&amp;ad_group=control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svg"/><Relationship Id="rId9" Type="http://schemas.openxmlformats.org/officeDocument/2006/relationships/image" Target="../media/image-8-9.png"/><Relationship Id="rId10" Type="http://schemas.openxmlformats.org/officeDocument/2006/relationships/image" Target="../media/image-8-10.svg"/><Relationship Id="rId11" Type="http://schemas.openxmlformats.org/officeDocument/2006/relationships/image" Target="../media/image-8-11.png"/><Relationship Id="rId12" Type="http://schemas.openxmlformats.org/officeDocument/2006/relationships/image" Target="../media/image-8-12.sv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hyperlink" Target="https://pitch.com?utm_medium=product-presentation&amp;utm_source=powerpoint-export&amp;utm_campaign=bottom_bar_cta&amp;utm_content=cdd64d8d-b91e-4a5a-9720-4fc3f5deb8ee&amp;utm_term=PDF-PPTX-lastslide&amp;ad_group=control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684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239174" y="4465865"/>
            <a:ext cx="1828800" cy="21336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1680"/>
              </a:lnSpc>
            </a:pPr>
            <a:r>
              <a:rPr lang="en-US" sz="1200" b="0" spc="24" kern="0" dirty="0">
                <a:solidFill>
                  <a:srgbClr val="FFFFFF"/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Feb 18, 2024</a:t>
            </a:r>
            <a:endParaRPr lang="en-US" sz="1200" dirty="0"/>
          </a:p>
        </p:txBody>
      </p:sp>
      <p:sp>
        <p:nvSpPr>
          <p:cNvPr id="4" name="Shape 1"/>
          <p:cNvSpPr/>
          <p:nvPr/>
        </p:nvSpPr>
        <p:spPr>
          <a:xfrm>
            <a:off x="5549108" y="1028246"/>
            <a:ext cx="333375" cy="0"/>
          </a:xfrm>
          <a:prstGeom prst="line">
            <a:avLst/>
          </a:prstGeom>
          <a:solidFill>
            <a:srgbClr val="FFFFFF"/>
          </a:solidFill>
          <a:ln w="10583">
            <a:solidFill>
              <a:srgbClr val="684BFF"/>
            </a:solidFill>
            <a:prstDash val="solid"/>
            <a:headEnd type="none"/>
            <a:tailEnd type="triangle"/>
          </a:ln>
        </p:spPr>
      </p:sp>
      <p:sp>
        <p:nvSpPr>
          <p:cNvPr id="5" name="Text 2"/>
          <p:cNvSpPr/>
          <p:nvPr/>
        </p:nvSpPr>
        <p:spPr>
          <a:xfrm>
            <a:off x="478586" y="477600"/>
            <a:ext cx="45720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50"/>
              </a:lnSpc>
            </a:pPr>
            <a:r>
              <a:rPr lang="en-US" sz="1500" b="1" spc="-24" kern="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FreshGuard</a:t>
            </a:r>
            <a:endParaRPr lang="en-US" sz="1500" dirty="0"/>
          </a:p>
        </p:txBody>
      </p:sp>
      <p:sp>
        <p:nvSpPr>
          <p:cNvPr id="6" name="Shape 3"/>
          <p:cNvSpPr/>
          <p:nvPr/>
        </p:nvSpPr>
        <p:spPr>
          <a:xfrm>
            <a:off x="477295" y="433514"/>
            <a:ext cx="1428999" cy="0"/>
          </a:xfrm>
          <a:prstGeom prst="line">
            <a:avLst/>
          </a:prstGeom>
          <a:solidFill>
            <a:srgbClr val="FFFFFF"/>
          </a:solidFill>
          <a:ln w="10583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Text 4"/>
          <p:cNvSpPr/>
          <p:nvPr/>
        </p:nvSpPr>
        <p:spPr>
          <a:xfrm>
            <a:off x="194644" y="2199353"/>
            <a:ext cx="7315200" cy="1092994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8606"/>
              </a:lnSpc>
            </a:pPr>
            <a:r>
              <a:rPr lang="en-US" sz="10100" b="1" spc="-72" kern="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Pitch Deck</a:t>
            </a:r>
            <a:endParaRPr lang="en-US" sz="10125" dirty="0"/>
          </a:p>
        </p:txBody>
      </p:sp>
      <p:pic>
        <p:nvPicPr>
          <p:cNvPr id="8" name="Image 0" descr="https://pitch-assets-ccb95893-de3f-4266-973c-20049231b248.s3.eu-west-1.amazonaws.com/a63d23ee-bfcb-4fe3-8610-6ae323bb885c?pitch-bytes=833228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386691" y="254544"/>
            <a:ext cx="2112694" cy="20574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94726" y="3756174"/>
            <a:ext cx="1828800" cy="138684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560"/>
              </a:lnSpc>
            </a:pPr>
            <a:r>
              <a:rPr lang="en-US" sz="1200" b="1" spc="-24" kern="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Team BruteForce</a:t>
            </a:r>
            <a:endParaRPr lang="en-US" sz="1200" dirty="0"/>
          </a:p>
          <a:p>
            <a:pPr algn="l">
              <a:lnSpc>
                <a:spcPts val="1560"/>
              </a:lnSpc>
            </a:pPr>
            <a:r>
              <a:rPr lang="en-US" sz="1200" b="1" spc="-24" kern="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Team Members:</a:t>
            </a:r>
            <a:endParaRPr lang="en-US" sz="1200" dirty="0"/>
          </a:p>
          <a:p>
            <a:pPr algn="l">
              <a:lnSpc>
                <a:spcPts val="1560"/>
              </a:lnSpc>
            </a:pPr>
            <a:r>
              <a:rPr lang="en-US" sz="1200" b="1" spc="-24" kern="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Kushal Partani</a:t>
            </a:r>
            <a:endParaRPr lang="en-US" sz="1200" dirty="0"/>
          </a:p>
          <a:p>
            <a:pPr algn="l">
              <a:lnSpc>
                <a:spcPts val="1560"/>
              </a:lnSpc>
            </a:pPr>
            <a:r>
              <a:rPr lang="en-US" sz="1200" b="1" spc="-24" kern="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Pranav Bhutada</a:t>
            </a:r>
            <a:endParaRPr lang="en-US" sz="1200" dirty="0"/>
          </a:p>
          <a:p>
            <a:pPr algn="l">
              <a:lnSpc>
                <a:spcPts val="1560"/>
              </a:lnSpc>
            </a:pPr>
            <a:r>
              <a:rPr lang="en-US" sz="1200" b="1" spc="-24" kern="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Siddharth Chauhan</a:t>
            </a:r>
            <a:endParaRPr lang="en-US" sz="1200" dirty="0"/>
          </a:p>
          <a:p>
            <a:pPr algn="l">
              <a:lnSpc>
                <a:spcPts val="1560"/>
              </a:lnSpc>
            </a:pPr>
            <a:r>
              <a:rPr lang="en-US" sz="1200" b="1" spc="-24" kern="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Yash Gupta</a:t>
            </a:r>
            <a:endParaRPr lang="en-US" sz="1200" dirty="0"/>
          </a:p>
          <a:p>
            <a:pPr algn="l">
              <a:lnSpc>
                <a:spcPts val="1560"/>
              </a:lnSpc>
            </a:pPr>
            <a:endParaRPr lang="en-US" sz="1200" dirty="0"/>
          </a:p>
        </p:txBody>
      </p:sp>
      <p:pic>
        <p:nvPicPr>
          <p:cNvPr id="10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684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26487" y="3669695"/>
            <a:ext cx="9144000" cy="1092994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8606"/>
              </a:lnSpc>
            </a:pPr>
            <a:r>
              <a:rPr lang="en-US" sz="10100" b="1" spc="-72" kern="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Product</a:t>
            </a:r>
            <a:endParaRPr lang="en-US" sz="10125" dirty="0"/>
          </a:p>
        </p:txBody>
      </p:sp>
      <p:sp>
        <p:nvSpPr>
          <p:cNvPr id="4" name="Text 1"/>
          <p:cNvSpPr/>
          <p:nvPr/>
        </p:nvSpPr>
        <p:spPr>
          <a:xfrm>
            <a:off x="478586" y="477600"/>
            <a:ext cx="45720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50"/>
              </a:lnSpc>
            </a:pPr>
            <a:r>
              <a:rPr lang="en-US" sz="1500" b="1" spc="-24" kern="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03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477295" y="433514"/>
            <a:ext cx="261937" cy="0"/>
          </a:xfrm>
          <a:prstGeom prst="line">
            <a:avLst/>
          </a:prstGeom>
          <a:solidFill>
            <a:srgbClr val="FFFFFF"/>
          </a:solidFill>
          <a:ln w="10583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6" name="Image 0" descr="https://pitch-assets-ccb95893-de3f-4266-973c-20049231b248.s3.eu-west-1.amazonaws.com/try-pitch-pdf-export-logo.svg">
            <a:hlinkClick r:id="rId3" tooltip=""/>
      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5c97017e-22fd-4233-8f16-ceaec738d88c?pitch-bytes=225055&amp;pitch-content-type=image%2Fjpe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655011" y="667557"/>
            <a:ext cx="1546546" cy="3442496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ce637281-c6ee-412a-8537-40b61263e4cb?pitch-bytes=145184&amp;pitch-content-type=image%2F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 rot="5400000">
            <a:off x="5618764" y="1490591"/>
            <a:ext cx="3624551" cy="1792541"/>
          </a:xfrm>
          <a:prstGeom prst="rect">
            <a:avLst/>
          </a:prstGeom>
          <a:effectLst>
            <a:outerShdw sx="100000" sy="100000" kx="0" ky="0" algn="bl" rotWithShape="0" blurRad="406400" dist="50800" dir="5400000">
              <a:srgbClr val="000000">
                <a:alpha val="40000"/>
              </a:srgbClr>
            </a:outerShdw>
          </a:effectLst>
        </p:spPr>
      </p:pic>
      <p:pic>
        <p:nvPicPr>
          <p:cNvPr id="5" name="Image 2" descr="https://pitch-assets-ccb95893-de3f-4266-973c-20049231b248.s3.eu-west-1.amazonaws.com/2f326fe7-44a4-4928-9896-6d007b3c7b8b?pitch-bytes=271104&amp;pitch-content-type=image%2Fjpe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337689" y="1167666"/>
            <a:ext cx="1265474" cy="2816851"/>
          </a:xfrm>
          <a:prstGeom prst="rect">
            <a:avLst/>
          </a:prstGeom>
        </p:spPr>
      </p:pic>
      <p:pic>
        <p:nvPicPr>
          <p:cNvPr id="6" name="Image 3" descr="https://pitch-assets-ccb95893-de3f-4266-973c-20049231b248.s3.eu-west-1.amazonaws.com/ce637281-c6ee-412a-8537-40b61263e4cb?pitch-bytes=145184&amp;pitch-content-type=image%2F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 rot="5400000">
            <a:off x="3497902" y="1846639"/>
            <a:ext cx="2938626" cy="1453313"/>
          </a:xfrm>
          <a:prstGeom prst="rect">
            <a:avLst/>
          </a:prstGeom>
          <a:effectLst>
            <a:outerShdw sx="100000" sy="100000" kx="0" ky="0" algn="bl" rotWithShape="0" blurRad="406400" dist="50800" dir="5400000">
              <a:srgbClr val="000000">
                <a:alpha val="40000"/>
              </a:srgbClr>
            </a:outerShdw>
          </a:effectLst>
        </p:spPr>
      </p:pic>
      <p:pic>
        <p:nvPicPr>
          <p:cNvPr id="7" name="Image 4" descr="https://pitch-assets-ccb95893-de3f-4266-973c-20049231b248.s3.eu-west-1.amazonaws.com/6efb38a0-6ccc-4805-93f3-9154325ba7c8?pitch-bytes=220358&amp;pitch-content-type=image%2Fjpe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3071733" y="170766"/>
            <a:ext cx="1278852" cy="2846630"/>
          </a:xfrm>
          <a:prstGeom prst="rect">
            <a:avLst/>
          </a:prstGeom>
        </p:spPr>
      </p:pic>
      <p:pic>
        <p:nvPicPr>
          <p:cNvPr id="8" name="Image 5" descr="https://pitch-assets-ccb95893-de3f-4266-973c-20049231b248.s3.eu-west-1.amazonaws.com/cd8fd155-4259-4866-aeff-9e9f62cdf0aa?pitch-bytes=251408&amp;pitch-content-type=image%2Fjpe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815763" y="567778"/>
            <a:ext cx="1570273" cy="3495312"/>
          </a:xfrm>
          <a:prstGeom prst="rect">
            <a:avLst/>
          </a:prstGeom>
        </p:spPr>
      </p:pic>
      <p:pic>
        <p:nvPicPr>
          <p:cNvPr id="9" name="Image 6" descr="https://pitch-assets-ccb95893-de3f-4266-973c-20049231b248.s3.eu-west-1.amazonaws.com/ce637281-c6ee-412a-8537-40b61263e4cb?pitch-bytes=145184&amp;pitch-content-type=image%2F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 rot="5400000">
            <a:off x="-226470" y="1436924"/>
            <a:ext cx="3648272" cy="1804272"/>
          </a:xfrm>
          <a:prstGeom prst="rect">
            <a:avLst/>
          </a:prstGeom>
          <a:effectLst>
            <a:outerShdw sx="100000" sy="100000" kx="0" ky="0" algn="bl" rotWithShape="0" blurRad="406400" dist="50800" dir="5400000">
              <a:srgbClr val="000000">
                <a:alpha val="40000"/>
              </a:srgbClr>
            </a:outerShdw>
          </a:effectLst>
        </p:spPr>
      </p:pic>
      <p:sp>
        <p:nvSpPr>
          <p:cNvPr id="10" name="Text 0"/>
          <p:cNvSpPr/>
          <p:nvPr/>
        </p:nvSpPr>
        <p:spPr>
          <a:xfrm>
            <a:off x="360503" y="4531790"/>
            <a:ext cx="2743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050"/>
              </a:lnSpc>
            </a:pPr>
            <a:r>
              <a:rPr lang="en-US" sz="800" b="0" spc="24" kern="0" dirty="0">
                <a:solidFill>
                  <a:srgbClr val="000000"/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A simple dashboard for keeping track of </a:t>
            </a:r>
            <a:endParaRPr lang="en-US" sz="750" dirty="0"/>
          </a:p>
          <a:p>
            <a:pPr algn="ctr">
              <a:lnSpc>
                <a:spcPts val="1050"/>
              </a:lnSpc>
            </a:pPr>
            <a:r>
              <a:rPr lang="en-US" sz="800" b="0" spc="24" kern="0" dirty="0">
                <a:solidFill>
                  <a:srgbClr val="000000"/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all your storage units at a single stop.</a:t>
            </a:r>
            <a:endParaRPr lang="en-US" sz="750" dirty="0"/>
          </a:p>
        </p:txBody>
      </p:sp>
      <p:sp>
        <p:nvSpPr>
          <p:cNvPr id="11" name="Text 1"/>
          <p:cNvSpPr/>
          <p:nvPr/>
        </p:nvSpPr>
        <p:spPr>
          <a:xfrm>
            <a:off x="360503" y="4271903"/>
            <a:ext cx="2743200" cy="198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200" b="1" spc="-24" kern="0" dirty="0">
                <a:solidFill>
                  <a:srgbClr val="684B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List all storage units</a:t>
            </a:r>
            <a:endParaRPr lang="en-US" sz="1200" dirty="0"/>
          </a:p>
        </p:txBody>
      </p:sp>
      <p:pic>
        <p:nvPicPr>
          <p:cNvPr id="12" name="Image 7" descr="https://pitch-assets-ccb95893-de3f-4266-973c-20049231b248.s3.eu-west-1.amazonaws.com/ce637281-c6ee-412a-8537-40b61263e4cb?pitch-bytes=145184&amp;pitch-content-type=image%2F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 rot="5400000">
            <a:off x="2243837" y="863491"/>
            <a:ext cx="2938626" cy="1453313"/>
          </a:xfrm>
          <a:prstGeom prst="rect">
            <a:avLst/>
          </a:prstGeom>
          <a:effectLst>
            <a:outerShdw sx="100000" sy="100000" kx="0" ky="0" algn="bl" rotWithShape="0" blurRad="406400" dist="50800" dir="5400000">
              <a:srgbClr val="000000">
                <a:alpha val="40000"/>
              </a:srgbClr>
            </a:outerShdw>
          </a:effectLst>
        </p:spPr>
      </p:pic>
      <p:sp>
        <p:nvSpPr>
          <p:cNvPr id="13" name="Text 2"/>
          <p:cNvSpPr/>
          <p:nvPr/>
        </p:nvSpPr>
        <p:spPr>
          <a:xfrm>
            <a:off x="478586" y="172584"/>
            <a:ext cx="8229600" cy="213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</a:pPr>
            <a:r>
              <a:rPr lang="en-US" sz="1200" b="0" spc="24" kern="0" dirty="0">
                <a:solidFill>
                  <a:srgbClr val="000000"/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Product</a:t>
            </a:r>
            <a:endParaRPr lang="en-US" sz="1200" dirty="0"/>
          </a:p>
        </p:txBody>
      </p:sp>
      <p:sp>
        <p:nvSpPr>
          <p:cNvPr id="14" name="Shape 3"/>
          <p:cNvSpPr/>
          <p:nvPr/>
        </p:nvSpPr>
        <p:spPr>
          <a:xfrm>
            <a:off x="477295" y="127150"/>
            <a:ext cx="642938" cy="0"/>
          </a:xfrm>
          <a:prstGeom prst="line">
            <a:avLst/>
          </a:prstGeom>
          <a:solidFill>
            <a:srgbClr val="684BFF"/>
          </a:solidFill>
          <a:ln w="10583">
            <a:solidFill>
              <a:srgbClr val="684BFF"/>
            </a:solidFill>
            <a:prstDash val="solid"/>
            <a:headEnd type="none"/>
            <a:tailEnd type="none"/>
          </a:ln>
        </p:spPr>
      </p:sp>
      <p:sp>
        <p:nvSpPr>
          <p:cNvPr id="15" name="Text 4"/>
          <p:cNvSpPr/>
          <p:nvPr/>
        </p:nvSpPr>
        <p:spPr>
          <a:xfrm>
            <a:off x="3333053" y="4271438"/>
            <a:ext cx="2743200" cy="198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200" b="1" spc="-24" kern="0" dirty="0">
                <a:solidFill>
                  <a:srgbClr val="684B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Summary for brief overview</a:t>
            </a:r>
            <a:endParaRPr lang="en-US" sz="1200" dirty="0"/>
          </a:p>
        </p:txBody>
      </p:sp>
      <p:sp>
        <p:nvSpPr>
          <p:cNvPr id="16" name="Text 5"/>
          <p:cNvSpPr/>
          <p:nvPr/>
        </p:nvSpPr>
        <p:spPr>
          <a:xfrm>
            <a:off x="6189494" y="4271438"/>
            <a:ext cx="2743200" cy="396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200" b="1" spc="-24" kern="0" dirty="0">
                <a:solidFill>
                  <a:srgbClr val="684B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Detailed sensor statistics/graphs for each storage unit</a:t>
            </a:r>
            <a:endParaRPr lang="en-US" sz="1200" dirty="0"/>
          </a:p>
        </p:txBody>
      </p:sp>
      <p:sp>
        <p:nvSpPr>
          <p:cNvPr id="17" name="Text 6"/>
          <p:cNvSpPr/>
          <p:nvPr/>
        </p:nvSpPr>
        <p:spPr>
          <a:xfrm>
            <a:off x="3333082" y="4531418"/>
            <a:ext cx="27432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050"/>
              </a:lnSpc>
            </a:pPr>
            <a:r>
              <a:rPr lang="en-US" sz="800" b="0" spc="24" kern="0" dirty="0">
                <a:solidFill>
                  <a:srgbClr val="000000"/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Real time statistical analysis over</a:t>
            </a:r>
            <a:endParaRPr lang="en-US" sz="750" dirty="0"/>
          </a:p>
          <a:p>
            <a:pPr algn="ctr">
              <a:lnSpc>
                <a:spcPts val="1050"/>
              </a:lnSpc>
            </a:pPr>
            <a:r>
              <a:rPr lang="en-US" sz="800" b="0" spc="24" kern="0" dirty="0">
                <a:solidFill>
                  <a:srgbClr val="000000"/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all storage units for detection and location of anomalies</a:t>
            </a:r>
            <a:endParaRPr lang="en-US" sz="750" dirty="0"/>
          </a:p>
        </p:txBody>
      </p:sp>
      <p:sp>
        <p:nvSpPr>
          <p:cNvPr id="18" name="Text 7"/>
          <p:cNvSpPr/>
          <p:nvPr/>
        </p:nvSpPr>
        <p:spPr>
          <a:xfrm>
            <a:off x="6189494" y="4666877"/>
            <a:ext cx="27432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050"/>
              </a:lnSpc>
            </a:pPr>
            <a:r>
              <a:rPr lang="en-US" sz="800" b="0" spc="24" kern="0" dirty="0">
                <a:solidFill>
                  <a:srgbClr val="000000"/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For completeness, we provide complete </a:t>
            </a:r>
            <a:endParaRPr lang="en-US" sz="750" dirty="0"/>
          </a:p>
          <a:p>
            <a:pPr algn="ctr">
              <a:lnSpc>
                <a:spcPts val="1050"/>
              </a:lnSpc>
            </a:pPr>
            <a:r>
              <a:rPr lang="en-US" sz="800" b="0" spc="24" kern="0" dirty="0">
                <a:solidFill>
                  <a:srgbClr val="000000"/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transparency of our sensors to let users</a:t>
            </a:r>
            <a:endParaRPr lang="en-US" sz="750" dirty="0"/>
          </a:p>
          <a:p>
            <a:pPr algn="ctr">
              <a:lnSpc>
                <a:spcPts val="1050"/>
              </a:lnSpc>
            </a:pPr>
            <a:r>
              <a:rPr lang="en-US" sz="800" b="0" spc="24" kern="0" dirty="0">
                <a:solidFill>
                  <a:srgbClr val="000000"/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get a feel of Real-Time experience</a:t>
            </a:r>
            <a:endParaRPr lang="en-US" sz="750" dirty="0"/>
          </a:p>
        </p:txBody>
      </p:sp>
      <p:pic>
        <p:nvPicPr>
          <p:cNvPr id="19" name="Image 8" descr="https://pitch-assets-ccb95893-de3f-4266-973c-20049231b248.s3.eu-west-1.amazonaws.com/try-pitch-pdf-export-logo.svg">
            <a:hlinkClick r:id="rId11" tooltip=""/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6101c8f3-e287-4185-a446-62f251d403a1?pitch-bytes=55118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162" y="-2238"/>
            <a:ext cx="2954035" cy="514573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163" y="-61550"/>
            <a:ext cx="2954035" cy="5330852"/>
          </a:xfrm>
          <a:prstGeom prst="roundRect">
            <a:avLst>
              <a:gd name="adj" fmla="val 7650"/>
            </a:avLst>
          </a:prstGeom>
          <a:solidFill>
            <a:srgbClr val="684BFF"/>
          </a:solidFill>
          <a:ln/>
          <a:effectLst>
            <a:outerShdw sx="100000" sy="100000" kx="0" ky="0" algn="bl" rotWithShape="0" blurRad="254000" dist="25400" dir="5400000">
              <a:srgbClr val="000000">
                <a:alpha val="20000"/>
              </a:srgbClr>
            </a:outerShdw>
          </a:effectLst>
        </p:spPr>
        <p:txBody>
          <a:bodyPr wrap="square" lIns="164113" tIns="629337" rIns="164113" bIns="629337" rtlCol="0" anchor="b"/>
          <a:lstStyle/>
          <a:p>
            <a:pPr algn="ctr">
              <a:lnSpc>
                <a:spcPts val="1560"/>
              </a:lnSpc>
            </a:pPr>
            <a:endParaRPr lang="en-US" sz="1200" dirty="0"/>
          </a:p>
        </p:txBody>
      </p:sp>
      <p:sp>
        <p:nvSpPr>
          <p:cNvPr id="5" name="Text 1"/>
          <p:cNvSpPr/>
          <p:nvPr/>
        </p:nvSpPr>
        <p:spPr>
          <a:xfrm>
            <a:off x="3335028" y="476250"/>
            <a:ext cx="5486400" cy="21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</a:pPr>
            <a:r>
              <a:rPr lang="en-US" sz="1200" b="0" spc="24" kern="0" dirty="0">
                <a:solidFill>
                  <a:srgbClr val="000000"/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Product</a:t>
            </a:r>
            <a:endParaRPr lang="en-US" sz="750" dirty="0"/>
          </a:p>
        </p:txBody>
      </p:sp>
      <p:sp>
        <p:nvSpPr>
          <p:cNvPr id="6" name="Shape 2"/>
          <p:cNvSpPr/>
          <p:nvPr/>
        </p:nvSpPr>
        <p:spPr>
          <a:xfrm>
            <a:off x="3333737" y="433514"/>
            <a:ext cx="642938" cy="0"/>
          </a:xfrm>
          <a:prstGeom prst="line">
            <a:avLst/>
          </a:prstGeom>
          <a:solidFill>
            <a:srgbClr val="684BFF"/>
          </a:solidFill>
          <a:ln w="10583">
            <a:solidFill>
              <a:srgbClr val="684BFF"/>
            </a:solidFill>
            <a:prstDash val="solid"/>
            <a:headEnd type="none"/>
            <a:tailEnd type="none"/>
          </a:ln>
        </p:spPr>
      </p:sp>
      <p:sp>
        <p:nvSpPr>
          <p:cNvPr id="7" name="Text 3"/>
          <p:cNvSpPr/>
          <p:nvPr/>
        </p:nvSpPr>
        <p:spPr>
          <a:xfrm>
            <a:off x="3334319" y="1286552"/>
            <a:ext cx="5486400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</a:pPr>
            <a:r>
              <a:rPr lang="en-US" sz="1200" b="1" spc="-24" kern="0" dirty="0">
                <a:solidFill>
                  <a:srgbClr val="684B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Precise Monitoring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3334035" y="2047257"/>
            <a:ext cx="5486400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</a:pPr>
            <a:r>
              <a:rPr lang="en-US" sz="1200" b="1" spc="-24" kern="0" dirty="0">
                <a:solidFill>
                  <a:srgbClr val="684B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Real Time Alerts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3334319" y="2811689"/>
            <a:ext cx="5486400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</a:pPr>
            <a:r>
              <a:rPr lang="en-US" sz="1200" b="1" spc="-24" kern="0" dirty="0">
                <a:solidFill>
                  <a:srgbClr val="684B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Remote Monitoring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3334035" y="3570378"/>
            <a:ext cx="5486400" cy="198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</a:pPr>
            <a:r>
              <a:rPr lang="en-US" sz="1200" b="1" spc="-24" kern="0" dirty="0">
                <a:solidFill>
                  <a:srgbClr val="684B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Cost Effective solution 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3334319" y="4334810"/>
            <a:ext cx="5486400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</a:pPr>
            <a:r>
              <a:rPr lang="en-US" sz="1200" b="0" spc="-24" kern="0" dirty="0">
                <a:solidFill>
                  <a:srgbClr val="684B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Scalability</a:t>
            </a:r>
            <a:endParaRPr lang="en-US" sz="1200" dirty="0"/>
          </a:p>
        </p:txBody>
      </p:sp>
      <p:sp>
        <p:nvSpPr>
          <p:cNvPr id="12" name="Shape 8"/>
          <p:cNvSpPr/>
          <p:nvPr/>
        </p:nvSpPr>
        <p:spPr>
          <a:xfrm>
            <a:off x="3334444" y="1861377"/>
            <a:ext cx="5334068" cy="0"/>
          </a:xfrm>
          <a:prstGeom prst="line">
            <a:avLst/>
          </a:prstGeom>
          <a:solidFill>
            <a:srgbClr val="684BFF">
              <a:alpha val="10000"/>
            </a:srgbClr>
          </a:solidFill>
          <a:ln w="5292">
            <a:solidFill>
              <a:srgbClr val="000000">
                <a:alpha val="10000"/>
              </a:srgbClr>
            </a:solidFill>
            <a:prstDash val="solid"/>
            <a:headEnd type="none"/>
            <a:tailEnd type="none"/>
          </a:ln>
        </p:spPr>
      </p:sp>
      <p:sp>
        <p:nvSpPr>
          <p:cNvPr id="13" name="Shape 9"/>
          <p:cNvSpPr/>
          <p:nvPr/>
        </p:nvSpPr>
        <p:spPr>
          <a:xfrm>
            <a:off x="3334444" y="2623093"/>
            <a:ext cx="5334068" cy="0"/>
          </a:xfrm>
          <a:prstGeom prst="line">
            <a:avLst/>
          </a:prstGeom>
          <a:solidFill>
            <a:srgbClr val="684BFF">
              <a:alpha val="10000"/>
            </a:srgbClr>
          </a:solidFill>
          <a:ln w="5292">
            <a:solidFill>
              <a:srgbClr val="000000">
                <a:alpha val="10000"/>
              </a:srgbClr>
            </a:solidFill>
            <a:prstDash val="solid"/>
            <a:headEnd type="none"/>
            <a:tailEnd type="none"/>
          </a:ln>
        </p:spPr>
      </p:sp>
      <p:sp>
        <p:nvSpPr>
          <p:cNvPr id="14" name="Shape 10"/>
          <p:cNvSpPr/>
          <p:nvPr/>
        </p:nvSpPr>
        <p:spPr>
          <a:xfrm>
            <a:off x="3334444" y="3405562"/>
            <a:ext cx="5334068" cy="0"/>
          </a:xfrm>
          <a:prstGeom prst="line">
            <a:avLst/>
          </a:prstGeom>
          <a:solidFill>
            <a:srgbClr val="684BFF">
              <a:alpha val="10000"/>
            </a:srgbClr>
          </a:solidFill>
          <a:ln w="5292">
            <a:solidFill>
              <a:srgbClr val="000000">
                <a:alpha val="10000"/>
              </a:srgbClr>
            </a:solidFill>
            <a:prstDash val="solid"/>
            <a:headEnd type="none"/>
            <a:tailEnd type="none"/>
          </a:ln>
        </p:spPr>
      </p:sp>
      <p:sp>
        <p:nvSpPr>
          <p:cNvPr id="15" name="Shape 11"/>
          <p:cNvSpPr/>
          <p:nvPr/>
        </p:nvSpPr>
        <p:spPr>
          <a:xfrm>
            <a:off x="3334444" y="4168980"/>
            <a:ext cx="5334068" cy="0"/>
          </a:xfrm>
          <a:prstGeom prst="line">
            <a:avLst/>
          </a:prstGeom>
          <a:solidFill>
            <a:srgbClr val="684BFF">
              <a:alpha val="10000"/>
            </a:srgbClr>
          </a:solidFill>
          <a:ln w="5292">
            <a:solidFill>
              <a:srgbClr val="000000">
                <a:alpha val="10000"/>
              </a:srgbClr>
            </a:solidFill>
            <a:prstDash val="solid"/>
            <a:headEnd type="none"/>
            <a:tailEnd type="none"/>
          </a:ln>
        </p:spPr>
      </p:sp>
      <p:pic>
        <p:nvPicPr>
          <p:cNvPr id="16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684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549108" y="1028246"/>
            <a:ext cx="333375" cy="0"/>
          </a:xfrm>
          <a:prstGeom prst="line">
            <a:avLst/>
          </a:prstGeom>
          <a:solidFill>
            <a:srgbClr val="FFFFFF"/>
          </a:solidFill>
          <a:ln w="10583">
            <a:solidFill>
              <a:srgbClr val="684BFF"/>
            </a:solidFill>
            <a:prstDash val="solid"/>
            <a:headEnd type="none"/>
            <a:tailEnd type="triangle"/>
          </a:ln>
        </p:spPr>
      </p:sp>
      <p:sp>
        <p:nvSpPr>
          <p:cNvPr id="4" name="Shape 1"/>
          <p:cNvSpPr/>
          <p:nvPr/>
        </p:nvSpPr>
        <p:spPr>
          <a:xfrm>
            <a:off x="477295" y="433514"/>
            <a:ext cx="291322" cy="0"/>
          </a:xfrm>
          <a:prstGeom prst="line">
            <a:avLst/>
          </a:prstGeom>
          <a:solidFill>
            <a:srgbClr val="FFFFFF"/>
          </a:solidFill>
          <a:ln w="10583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Text 2"/>
          <p:cNvSpPr/>
          <p:nvPr/>
        </p:nvSpPr>
        <p:spPr>
          <a:xfrm>
            <a:off x="426487" y="2571939"/>
            <a:ext cx="7315200" cy="2185988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8606"/>
              </a:lnSpc>
            </a:pPr>
            <a:r>
              <a:rPr lang="en-US" sz="10100" b="1" spc="-72" kern="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Business Model</a:t>
            </a:r>
            <a:endParaRPr lang="en-US" sz="10125" dirty="0"/>
          </a:p>
        </p:txBody>
      </p:sp>
      <p:sp>
        <p:nvSpPr>
          <p:cNvPr id="6" name="Text 3"/>
          <p:cNvSpPr/>
          <p:nvPr/>
        </p:nvSpPr>
        <p:spPr>
          <a:xfrm>
            <a:off x="478586" y="477600"/>
            <a:ext cx="45720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50"/>
              </a:lnSpc>
            </a:pPr>
            <a:r>
              <a:rPr lang="en-US" sz="1500" b="1" spc="-24" kern="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04</a:t>
            </a:r>
            <a:endParaRPr lang="en-US" sz="1500" dirty="0"/>
          </a:p>
        </p:txBody>
      </p:sp>
      <p:pic>
        <p:nvPicPr>
          <p:cNvPr id="7" name="Image 0" descr="https://pitch-assets-ccb95893-de3f-4266-973c-20049231b248.s3.eu-west-1.amazonaws.com/try-pitch-pdf-export-logo.svg">
            <a:hlinkClick r:id="rId3" tooltip=""/>
      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333038" y="717664"/>
            <a:ext cx="54864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3375"/>
              </a:lnSpc>
            </a:pPr>
            <a:r>
              <a:rPr lang="en-US" sz="2800" b="1" spc="-36" kern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Unique Selling Proposition</a:t>
            </a:r>
            <a:endParaRPr lang="en-US" sz="2813" dirty="0"/>
          </a:p>
        </p:txBody>
      </p:sp>
      <p:pic>
        <p:nvPicPr>
          <p:cNvPr id="4" name="Image 0" descr="https://pitch-assets-ccb95893-de3f-4266-973c-20049231b248.s3.eu-west-1.amazonaws.com/6101c8f3-e287-4185-a446-62f251d403a1?pitch-bytes=55118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162" y="-2238"/>
            <a:ext cx="2954035" cy="51457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335028" y="476250"/>
            <a:ext cx="5486400" cy="213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</a:pPr>
            <a:r>
              <a:rPr lang="en-US" sz="1200" b="0" spc="24" kern="0" dirty="0">
                <a:solidFill>
                  <a:srgbClr val="000000"/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Product</a:t>
            </a:r>
            <a:endParaRPr lang="en-US" sz="1200" dirty="0"/>
          </a:p>
        </p:txBody>
      </p:sp>
      <p:sp>
        <p:nvSpPr>
          <p:cNvPr id="6" name="Shape 2"/>
          <p:cNvSpPr/>
          <p:nvPr/>
        </p:nvSpPr>
        <p:spPr>
          <a:xfrm>
            <a:off x="3333737" y="433514"/>
            <a:ext cx="659970" cy="0"/>
          </a:xfrm>
          <a:prstGeom prst="line">
            <a:avLst/>
          </a:prstGeom>
          <a:solidFill>
            <a:srgbClr val="684BFF"/>
          </a:solidFill>
          <a:ln w="10583">
            <a:solidFill>
              <a:srgbClr val="684BFF"/>
            </a:solidFill>
            <a:prstDash val="solid"/>
            <a:headEnd type="none"/>
            <a:tailEnd type="none"/>
          </a:ln>
        </p:spPr>
      </p:sp>
      <p:sp>
        <p:nvSpPr>
          <p:cNvPr id="7" name="Text 3"/>
          <p:cNvSpPr/>
          <p:nvPr/>
        </p:nvSpPr>
        <p:spPr>
          <a:xfrm>
            <a:off x="3402499" y="1616781"/>
            <a:ext cx="457200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</a:pPr>
            <a:r>
              <a:rPr lang="en-US" sz="1200" b="0" spc="-24" kern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offer a unique selling proposition (USP) by employing </a:t>
            </a:r>
            <a:pPr algn="l">
              <a:lnSpc>
                <a:spcPts val="1560"/>
              </a:lnSpc>
            </a:pPr>
            <a:r>
              <a:rPr lang="en-US" sz="1200" b="1" spc="-24" kern="0" dirty="0">
                <a:solidFill>
                  <a:srgbClr val="684B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regression analysis</a:t>
            </a:r>
            <a:pPr algn="l">
              <a:lnSpc>
                <a:spcPts val="1560"/>
              </a:lnSpc>
            </a:pPr>
            <a:r>
              <a:rPr lang="en-US" sz="1200" b="0" spc="-24" kern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to provide a nuanced </a:t>
            </a:r>
            <a:pPr algn="l">
              <a:lnSpc>
                <a:spcPts val="1560"/>
              </a:lnSpc>
            </a:pPr>
            <a:r>
              <a:rPr lang="en-US" sz="1200" b="1" spc="-24" kern="0" dirty="0">
                <a:solidFill>
                  <a:srgbClr val="684B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quality score ranging from 0 to 100</a:t>
            </a:r>
            <a:pPr algn="l">
              <a:lnSpc>
                <a:spcPts val="1560"/>
              </a:lnSpc>
            </a:pPr>
            <a:r>
              <a:rPr lang="en-US" sz="1200" b="0" spc="-24" kern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across various products. 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1163" y="-4834"/>
            <a:ext cx="2954035" cy="5330852"/>
          </a:xfrm>
          <a:prstGeom prst="roundRect">
            <a:avLst>
              <a:gd name="adj" fmla="val 7650"/>
            </a:avLst>
          </a:prstGeom>
          <a:solidFill>
            <a:srgbClr val="684BFF"/>
          </a:solidFill>
          <a:ln/>
          <a:effectLst>
            <a:outerShdw sx="100000" sy="100000" kx="0" ky="0" algn="bl" rotWithShape="0" blurRad="254000" dist="25400" dir="5400000">
              <a:srgbClr val="000000">
                <a:alpha val="20000"/>
              </a:srgbClr>
            </a:outerShdw>
          </a:effectLst>
        </p:spPr>
        <p:txBody>
          <a:bodyPr wrap="square" lIns="164113" tIns="629337" rIns="164113" bIns="629337" rtlCol="0" anchor="b"/>
          <a:lstStyle/>
          <a:p>
            <a:pPr algn="ctr">
              <a:lnSpc>
                <a:spcPts val="1560"/>
              </a:lnSpc>
            </a:pP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3229763" y="1613234"/>
            <a:ext cx="914400" cy="19809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560"/>
              </a:lnSpc>
            </a:pP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3229763" y="2371224"/>
            <a:ext cx="914400" cy="19809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560"/>
              </a:lnSpc>
            </a:pP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3399128" y="2372395"/>
            <a:ext cx="4572000" cy="396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</a:pPr>
            <a:r>
              <a:rPr lang="en-US" sz="1200" b="0" spc="-24" kern="0" dirty="0">
                <a:solidFill>
                  <a:srgbClr val="15151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models are easy to develop over a wide range of products and scalable as well.</a:t>
            </a:r>
            <a:endParaRPr lang="en-US" sz="1200" dirty="0"/>
          </a:p>
        </p:txBody>
      </p:sp>
      <p:pic>
        <p:nvPicPr>
          <p:cNvPr id="12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477295" y="433514"/>
            <a:ext cx="636115" cy="0"/>
          </a:xfrm>
          <a:prstGeom prst="line">
            <a:avLst/>
          </a:prstGeom>
          <a:solidFill>
            <a:srgbClr val="684BFF"/>
          </a:solidFill>
          <a:ln w="10583">
            <a:solidFill>
              <a:srgbClr val="684BFF"/>
            </a:solidFill>
            <a:prstDash val="solid"/>
            <a:headEnd type="none"/>
            <a:tailEnd type="none"/>
          </a:ln>
        </p:spPr>
      </p:sp>
      <p:graphicFrame>
        <p:nvGraphicFramePr>
          <p:cNvPr id="4" name="Chart 0" descr=""/>
          <p:cNvGraphicFramePr/>
          <p:nvPr/>
        </p:nvGraphicFramePr>
        <p:xfrm>
          <a:off x="5648587" y="938112"/>
          <a:ext cx="3288059" cy="25717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5" name="Text 1"/>
          <p:cNvSpPr/>
          <p:nvPr/>
        </p:nvSpPr>
        <p:spPr>
          <a:xfrm rot="16200000">
            <a:off x="4536417" y="2219514"/>
            <a:ext cx="91440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050"/>
              </a:lnSpc>
            </a:pPr>
            <a:r>
              <a:rPr lang="en-US" sz="800" b="0" spc="24" kern="0" dirty="0">
                <a:solidFill>
                  <a:srgbClr val="000000"/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Billion (USD)</a:t>
            </a:r>
            <a:endParaRPr lang="en-US" sz="750" dirty="0"/>
          </a:p>
        </p:txBody>
      </p:sp>
      <p:sp>
        <p:nvSpPr>
          <p:cNvPr id="6" name="Text 2"/>
          <p:cNvSpPr/>
          <p:nvPr/>
        </p:nvSpPr>
        <p:spPr>
          <a:xfrm>
            <a:off x="5426385" y="3765268"/>
            <a:ext cx="36576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050"/>
              </a:lnSpc>
            </a:pPr>
            <a:endParaRPr lang="en-US" sz="750" dirty="0"/>
          </a:p>
          <a:p>
            <a:pPr algn="l">
              <a:lnSpc>
                <a:spcPts val="1050"/>
              </a:lnSpc>
            </a:pPr>
            <a:r>
              <a:rPr lang="en-US" sz="800" b="0" spc="24" kern="0" dirty="0">
                <a:solidFill>
                  <a:srgbClr val="000000"/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Source: https://www.mordorintelligence.com/industry-reports/india-cold-chain-logistics-market</a:t>
            </a:r>
            <a:endParaRPr lang="en-US" sz="750" dirty="0"/>
          </a:p>
        </p:txBody>
      </p:sp>
      <p:sp>
        <p:nvSpPr>
          <p:cNvPr id="7" name="Text 3"/>
          <p:cNvSpPr/>
          <p:nvPr/>
        </p:nvSpPr>
        <p:spPr>
          <a:xfrm>
            <a:off x="5650688" y="184155"/>
            <a:ext cx="27432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50"/>
              </a:lnSpc>
            </a:pPr>
            <a:r>
              <a:rPr lang="en-US" sz="1500" b="1" spc="-24" kern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Indian Cold Storage Market Logistics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507188" y="2099596"/>
            <a:ext cx="4572000" cy="1584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</a:pPr>
            <a:r>
              <a:rPr lang="en-US" sz="1200" b="1" spc="-24" kern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Potential Market:</a:t>
            </a:r>
            <a:endParaRPr lang="en-US" sz="1200" dirty="0"/>
          </a:p>
          <a:p>
            <a:pPr algn="l">
              <a:lnSpc>
                <a:spcPts val="1560"/>
              </a:lnSpc>
            </a:pPr>
            <a:endParaRPr lang="en-US" sz="1200" dirty="0"/>
          </a:p>
          <a:p>
            <a:pPr algn="l">
              <a:lnSpc>
                <a:spcPts val="1560"/>
              </a:lnSpc>
            </a:pPr>
            <a:r>
              <a:rPr lang="en-US" sz="1200" b="1" spc="-24" kern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Global Food Industry:</a:t>
            </a:r>
            <a:pPr algn="l">
              <a:lnSpc>
                <a:spcPts val="1560"/>
              </a:lnSpc>
            </a:pPr>
            <a:r>
              <a:rPr lang="en-US" sz="1200" b="0" spc="-24" kern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The approximate food industry is $8 trillion.</a:t>
            </a:r>
            <a:endParaRPr lang="en-US" sz="1200" dirty="0"/>
          </a:p>
          <a:p>
            <a:pPr algn="l">
              <a:lnSpc>
                <a:spcPts val="1560"/>
              </a:lnSpc>
            </a:pPr>
            <a:endParaRPr lang="en-US" sz="1200" dirty="0"/>
          </a:p>
          <a:p>
            <a:pPr algn="l">
              <a:lnSpc>
                <a:spcPts val="1560"/>
              </a:lnSpc>
            </a:pPr>
            <a:r>
              <a:rPr lang="en-US" sz="1200" b="1" spc="-24" kern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Accessibility to SMEs and Emerging Markets:</a:t>
            </a:r>
            <a:pPr algn="l">
              <a:lnSpc>
                <a:spcPts val="1560"/>
              </a:lnSpc>
            </a:pPr>
            <a:r>
              <a:rPr lang="en-US" sz="1200" b="0" spc="-24" kern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Our cost-effective solution makes spoilage detection technology accessible to small and medium-sized enterprises (SMEs).</a:t>
            </a:r>
            <a:endParaRPr lang="en-US" sz="1200" dirty="0"/>
          </a:p>
        </p:txBody>
      </p:sp>
      <p:pic>
        <p:nvPicPr>
          <p:cNvPr id="9" name="Image 0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477572" y="1720707"/>
          <a:ext cx="2476016" cy="1716286"/>
        </p:xfrm>
        <a:graphic>
          <a:graphicData uri="http://schemas.openxmlformats.org/drawingml/2006/table">
            <a:tbl>
              <a:tblPr/>
              <a:tblGrid>
                <a:gridCol w="2456990"/>
              </a:tblGrid>
              <a:tr h="417195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4F4F4"/>
                          </a:solidFill>
                          <a:latin typeface="DM Sans" pitchFamily="34" charset="0"/>
                          <a:ea typeface="DM Sans" pitchFamily="34" charset="-122"/>
                          <a:cs typeface="DM Sans" pitchFamily="34" charset="-120"/>
                        </a:rPr>
                        <a:t>One Time Cost</a:t>
                      </a:r>
                      <a:endParaRPr lang="en-US" sz="900" dirty="0">
                        <a:latin typeface="DM Sans" charset="0"/>
                        <a:ea typeface="DM Sans" charset="0"/>
                        <a:cs typeface="DM Sans" charset="0"/>
                      </a:endParaRP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F4F4F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4F4F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4BFF"/>
                    </a:solidFill>
                  </a:tcPr>
                </a:tc>
              </a:tr>
              <a:tr h="41719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151515"/>
                          </a:solidFill>
                          <a:latin typeface="DM Sans" pitchFamily="34" charset="0"/>
                          <a:ea typeface="DM Sans" pitchFamily="34" charset="-122"/>
                          <a:cs typeface="DM Sans" pitchFamily="34" charset="-120"/>
                        </a:rPr>
                        <a:t>INR 2000 </a:t>
                      </a:r>
                      <a:endParaRPr lang="en-US" sz="900" dirty="0">
                        <a:latin typeface="DM Sans" charset="0"/>
                        <a:ea typeface="DM Sans" charset="0"/>
                        <a:cs typeface="DM Sans" charset="0"/>
                      </a:endParaRP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F4F4F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4F4F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719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151515"/>
                          </a:solidFill>
                          <a:latin typeface="DM Sans" pitchFamily="34" charset="0"/>
                          <a:ea typeface="DM Sans" pitchFamily="34" charset="-122"/>
                          <a:cs typeface="DM Sans" pitchFamily="34" charset="-120"/>
                        </a:rPr>
                        <a:t>Hardware Setup Cost</a:t>
                      </a:r>
                      <a:endParaRPr lang="en-US" sz="900" dirty="0">
                        <a:latin typeface="DM Sans" charset="0"/>
                        <a:ea typeface="DM Sans" charset="0"/>
                        <a:cs typeface="DM Sans" charset="0"/>
                      </a:endParaRP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F4F4F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4F4F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719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151515"/>
                          </a:solidFill>
                          <a:latin typeface="DM Sans" pitchFamily="34" charset="0"/>
                          <a:ea typeface="DM Sans" pitchFamily="34" charset="-122"/>
                          <a:cs typeface="DM Sans" pitchFamily="34" charset="-120"/>
                        </a:rPr>
                        <a:t>1 year free subscription on FreshGuard</a:t>
                      </a:r>
                      <a:endParaRPr lang="en-US" sz="900" dirty="0">
                        <a:latin typeface="DM Sans" charset="0"/>
                        <a:ea typeface="DM Sans" charset="0"/>
                        <a:cs typeface="DM Sans" charset="0"/>
                      </a:endParaRP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F4F4F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4F4F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3335172" y="1720411"/>
          <a:ext cx="2475786" cy="1706880"/>
        </p:xfrm>
        <a:graphic>
          <a:graphicData uri="http://schemas.openxmlformats.org/drawingml/2006/table">
            <a:tbl>
              <a:tblPr/>
              <a:tblGrid>
                <a:gridCol w="2456795"/>
              </a:tblGrid>
              <a:tr h="417195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4F4F4"/>
                          </a:solidFill>
                          <a:latin typeface="DM Sans" pitchFamily="34" charset="0"/>
                          <a:ea typeface="DM Sans" pitchFamily="34" charset="-122"/>
                          <a:cs typeface="DM Sans" pitchFamily="34" charset="-120"/>
                        </a:rPr>
                        <a:t>Subscription Cost (Per Month)</a:t>
                      </a:r>
                      <a:endParaRPr lang="en-US" sz="900" dirty="0">
                        <a:latin typeface="DM Sans" charset="0"/>
                        <a:ea typeface="DM Sans" charset="0"/>
                        <a:cs typeface="DM Sans" charset="0"/>
                      </a:endParaRP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F4F4F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4F4F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4BFF"/>
                    </a:solidFill>
                  </a:tcPr>
                </a:tc>
              </a:tr>
              <a:tr h="41719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151515"/>
                          </a:solidFill>
                          <a:latin typeface="DM Sans" pitchFamily="34" charset="0"/>
                          <a:ea typeface="DM Sans" pitchFamily="34" charset="-122"/>
                          <a:cs typeface="DM Sans" pitchFamily="34" charset="-120"/>
                        </a:rPr>
                        <a:t>INR 69/- per month</a:t>
                      </a:r>
                      <a:endParaRPr lang="en-US" sz="900" dirty="0">
                        <a:latin typeface="DM Sans" charset="0"/>
                        <a:ea typeface="DM Sans" charset="0"/>
                        <a:cs typeface="DM Sans" charset="0"/>
                      </a:endParaRP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F4F4F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4F4F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719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151515"/>
                          </a:solidFill>
                          <a:latin typeface="DM Sans" pitchFamily="34" charset="0"/>
                          <a:ea typeface="DM Sans" pitchFamily="34" charset="-122"/>
                          <a:cs typeface="DM Sans" pitchFamily="34" charset="-120"/>
                        </a:rPr>
                        <a:t>Data Analytics</a:t>
                      </a:r>
                      <a:endParaRPr lang="en-US" sz="900" dirty="0">
                        <a:latin typeface="DM Sans" charset="0"/>
                        <a:ea typeface="DM Sans" charset="0"/>
                        <a:cs typeface="DM Sans" charset="0"/>
                      </a:endParaRP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F4F4F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4F4F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719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151515"/>
                          </a:solidFill>
                          <a:latin typeface="DM Sans" pitchFamily="34" charset="0"/>
                          <a:ea typeface="DM Sans" pitchFamily="34" charset="-122"/>
                          <a:cs typeface="DM Sans" pitchFamily="34" charset="-120"/>
                        </a:rPr>
                        <a:t>Real Time monitoring</a:t>
                      </a:r>
                      <a:endParaRPr lang="en-US" sz="900" dirty="0">
                        <a:latin typeface="DM Sans" charset="0"/>
                        <a:ea typeface="DM Sans" charset="0"/>
                        <a:cs typeface="DM Sans" charset="0"/>
                      </a:endParaRP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F4F4F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4F4F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6191853" y="1720411"/>
          <a:ext cx="2476618" cy="1706880"/>
        </p:xfrm>
        <a:graphic>
          <a:graphicData uri="http://schemas.openxmlformats.org/drawingml/2006/table">
            <a:tbl>
              <a:tblPr/>
              <a:tblGrid>
                <a:gridCol w="2457625"/>
              </a:tblGrid>
              <a:tr h="417195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4F4F4"/>
                          </a:solidFill>
                          <a:latin typeface="DM Sans" pitchFamily="34" charset="0"/>
                          <a:ea typeface="DM Sans" pitchFamily="34" charset="-122"/>
                          <a:cs typeface="DM Sans" pitchFamily="34" charset="-120"/>
                        </a:rPr>
                        <a:t>Subscription Cost (Per Year)</a:t>
                      </a:r>
                      <a:endParaRPr lang="en-US" sz="900" dirty="0">
                        <a:latin typeface="DM Sans" charset="0"/>
                        <a:ea typeface="DM Sans" charset="0"/>
                        <a:cs typeface="DM Sans" charset="0"/>
                      </a:endParaRP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F4F4F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4F4F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4BFF"/>
                    </a:solidFill>
                  </a:tcPr>
                </a:tc>
              </a:tr>
              <a:tr h="41719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151515"/>
                          </a:solidFill>
                          <a:latin typeface="DM Sans" pitchFamily="34" charset="0"/>
                          <a:ea typeface="DM Sans" pitchFamily="34" charset="-122"/>
                          <a:cs typeface="DM Sans" pitchFamily="34" charset="-120"/>
                        </a:rPr>
                        <a:t>INR 600/- (INR 49 per month/-)</a:t>
                      </a:r>
                      <a:endParaRPr lang="en-US" sz="900" dirty="0">
                        <a:latin typeface="DM Sans" charset="0"/>
                        <a:ea typeface="DM Sans" charset="0"/>
                        <a:cs typeface="DM Sans" charset="0"/>
                      </a:endParaRP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F4F4F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4F4F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719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151515"/>
                          </a:solidFill>
                          <a:latin typeface="DM Sans" pitchFamily="34" charset="0"/>
                          <a:ea typeface="DM Sans" pitchFamily="34" charset="-122"/>
                          <a:cs typeface="DM Sans" pitchFamily="34" charset="-120"/>
                        </a:rPr>
                        <a:t>Data Analytics</a:t>
                      </a:r>
                      <a:endParaRPr lang="en-US" sz="900" dirty="0">
                        <a:latin typeface="DM Sans" charset="0"/>
                        <a:ea typeface="DM Sans" charset="0"/>
                        <a:cs typeface="DM Sans" charset="0"/>
                      </a:endParaRP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F4F4F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4F4F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719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151515"/>
                          </a:solidFill>
                          <a:latin typeface="DM Sans" pitchFamily="34" charset="0"/>
                          <a:ea typeface="DM Sans" pitchFamily="34" charset="-122"/>
                          <a:cs typeface="DM Sans" pitchFamily="34" charset="-120"/>
                        </a:rPr>
                        <a:t>Real Time monitoring</a:t>
                      </a:r>
                      <a:endParaRPr lang="en-US" sz="900" dirty="0">
                        <a:latin typeface="DM Sans" charset="0"/>
                        <a:ea typeface="DM Sans" charset="0"/>
                        <a:cs typeface="DM Sans" charset="0"/>
                      </a:endParaRP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F4F4F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4F4F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Text 0"/>
          <p:cNvSpPr/>
          <p:nvPr/>
        </p:nvSpPr>
        <p:spPr>
          <a:xfrm>
            <a:off x="478586" y="476250"/>
            <a:ext cx="8229600" cy="21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</a:pPr>
            <a:r>
              <a:rPr lang="en-US" sz="1200" b="0" spc="24" kern="0" dirty="0">
                <a:solidFill>
                  <a:srgbClr val="000000"/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Business model</a:t>
            </a:r>
            <a:endParaRPr lang="en-US" sz="750" dirty="0"/>
          </a:p>
        </p:txBody>
      </p:sp>
      <p:sp>
        <p:nvSpPr>
          <p:cNvPr id="7" name="Shape 1"/>
          <p:cNvSpPr/>
          <p:nvPr/>
        </p:nvSpPr>
        <p:spPr>
          <a:xfrm>
            <a:off x="477295" y="433514"/>
            <a:ext cx="833438" cy="0"/>
          </a:xfrm>
          <a:prstGeom prst="line">
            <a:avLst/>
          </a:prstGeom>
          <a:solidFill>
            <a:srgbClr val="684BFF"/>
          </a:solidFill>
          <a:ln w="10583">
            <a:solidFill>
              <a:srgbClr val="684BFF"/>
            </a:solidFill>
            <a:prstDash val="solid"/>
            <a:headEnd type="none"/>
            <a:tailEnd type="none"/>
          </a:ln>
        </p:spPr>
      </p:sp>
      <p:pic>
        <p:nvPicPr>
          <p:cNvPr id="8" name="Image 0" descr="https://pitch-assets-ccb95893-de3f-4266-973c-20049231b248.s3.eu-west-1.amazonaws.com/try-pitch-pdf-export-logo.svg">
            <a:hlinkClick r:id="rId3" tooltip=""/>
      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684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549108" y="1028246"/>
            <a:ext cx="333375" cy="0"/>
          </a:xfrm>
          <a:prstGeom prst="line">
            <a:avLst/>
          </a:prstGeom>
          <a:solidFill>
            <a:srgbClr val="FFFFFF"/>
          </a:solidFill>
          <a:ln w="10583">
            <a:solidFill>
              <a:srgbClr val="684BFF"/>
            </a:solidFill>
            <a:prstDash val="solid"/>
            <a:headEnd type="none"/>
            <a:tailEnd type="triangle"/>
          </a:ln>
        </p:spPr>
      </p:sp>
      <p:sp>
        <p:nvSpPr>
          <p:cNvPr id="4" name="Shape 1"/>
          <p:cNvSpPr/>
          <p:nvPr/>
        </p:nvSpPr>
        <p:spPr>
          <a:xfrm>
            <a:off x="477295" y="433514"/>
            <a:ext cx="229548" cy="0"/>
          </a:xfrm>
          <a:prstGeom prst="line">
            <a:avLst/>
          </a:prstGeom>
          <a:solidFill>
            <a:srgbClr val="FFFFFF"/>
          </a:solidFill>
          <a:ln w="10583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Text 2"/>
          <p:cNvSpPr/>
          <p:nvPr/>
        </p:nvSpPr>
        <p:spPr>
          <a:xfrm>
            <a:off x="426487" y="3664932"/>
            <a:ext cx="7315200" cy="1092994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8606"/>
              </a:lnSpc>
            </a:pPr>
            <a:r>
              <a:rPr lang="en-US" sz="9000" b="1" spc="-72" kern="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Competitors</a:t>
            </a:r>
            <a:endParaRPr lang="en-US" sz="10125" dirty="0"/>
          </a:p>
        </p:txBody>
      </p:sp>
      <p:sp>
        <p:nvSpPr>
          <p:cNvPr id="6" name="Text 3"/>
          <p:cNvSpPr/>
          <p:nvPr/>
        </p:nvSpPr>
        <p:spPr>
          <a:xfrm>
            <a:off x="478586" y="477600"/>
            <a:ext cx="45720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50"/>
              </a:lnSpc>
            </a:pPr>
            <a:r>
              <a:rPr lang="en-US" sz="1500" b="1" spc="-24" kern="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05</a:t>
            </a:r>
            <a:endParaRPr lang="en-US" sz="1500" dirty="0"/>
          </a:p>
        </p:txBody>
      </p:sp>
      <p:pic>
        <p:nvPicPr>
          <p:cNvPr id="7" name="Image 0" descr="https://pitch-assets-ccb95893-de3f-4266-973c-20049231b248.s3.eu-west-1.amazonaws.com/try-pitch-pdf-export-logo.svg">
            <a:hlinkClick r:id="rId3" tooltip=""/>
      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466588" y="2255250"/>
            <a:ext cx="5486400" cy="8228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620"/>
              </a:lnSpc>
            </a:pPr>
            <a:r>
              <a:rPr lang="en-US" sz="1400" b="0" spc="-36" kern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Relies on IoT devices and radiation sensors for food spoilage detection.</a:t>
            </a:r>
            <a:endParaRPr lang="en-US" sz="1350" dirty="0"/>
          </a:p>
          <a:p>
            <a:pPr algn="l">
              <a:lnSpc>
                <a:spcPts val="1620"/>
              </a:lnSpc>
            </a:pPr>
            <a:r>
              <a:rPr lang="en-US" sz="1400" b="0" spc="-36" kern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Approximately INR 25,000 , making it a significant investment for businesses.</a:t>
            </a:r>
            <a:endParaRPr lang="en-US" sz="1350" dirty="0"/>
          </a:p>
          <a:p>
            <a:pPr algn="l">
              <a:lnSpc>
                <a:spcPts val="1620"/>
              </a:lnSpc>
            </a:pPr>
            <a:endParaRPr lang="en-US" sz="1350" dirty="0"/>
          </a:p>
        </p:txBody>
      </p:sp>
      <p:sp>
        <p:nvSpPr>
          <p:cNvPr id="4" name="Text 1"/>
          <p:cNvSpPr/>
          <p:nvPr/>
        </p:nvSpPr>
        <p:spPr>
          <a:xfrm>
            <a:off x="3335028" y="479172"/>
            <a:ext cx="5486400" cy="213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</a:pPr>
            <a:r>
              <a:rPr lang="en-US" sz="1200" b="0" spc="24" kern="0" dirty="0">
                <a:solidFill>
                  <a:srgbClr val="000000"/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Competitors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3333737" y="433514"/>
            <a:ext cx="1002064" cy="0"/>
          </a:xfrm>
          <a:prstGeom prst="line">
            <a:avLst/>
          </a:prstGeom>
          <a:solidFill>
            <a:srgbClr val="684BFF"/>
          </a:solidFill>
          <a:ln w="10583">
            <a:solidFill>
              <a:srgbClr val="684BFF"/>
            </a:solidFill>
            <a:prstDash val="solid"/>
            <a:headEnd type="none"/>
            <a:tailEnd type="none"/>
          </a:ln>
        </p:spPr>
      </p:sp>
      <p:pic>
        <p:nvPicPr>
          <p:cNvPr id="6" name="Image 0" descr="https://pitch-assets-ccb95893-de3f-4266-973c-20049231b248.s3.eu-west-1.amazonaws.com/6101c8f3-e287-4185-a446-62f251d403a1?pitch-bytes=55118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162" y="-2238"/>
            <a:ext cx="2954035" cy="5145738"/>
          </a:xfrm>
          <a:prstGeom prst="rect">
            <a:avLst/>
          </a:prstGeom>
        </p:spPr>
      </p:pic>
      <p:pic>
        <p:nvPicPr>
          <p:cNvPr id="7" name="Image 1" descr="https://pitch-assets-ccb95893-de3f-4266-973c-20049231b248.s3.eu-west-1.amazonaws.com/f3713616-d4f4-450d-9848-9ce70a27b752?pitch-bytes=35848&amp;pitch-content-type=image%2F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739942" y="2360708"/>
            <a:ext cx="1484633" cy="41940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337285" y="2255205"/>
            <a:ext cx="914400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</a:pP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3338047" y="2471773"/>
            <a:ext cx="914400" cy="19809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560"/>
              </a:lnSpc>
            </a:pPr>
            <a:endParaRPr lang="en-US" sz="1200" dirty="0"/>
          </a:p>
        </p:txBody>
      </p:sp>
      <p:pic>
        <p:nvPicPr>
          <p:cNvPr id="10" name="Image 2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684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549108" y="1028246"/>
            <a:ext cx="333375" cy="0"/>
          </a:xfrm>
          <a:prstGeom prst="line">
            <a:avLst/>
          </a:prstGeom>
          <a:solidFill>
            <a:srgbClr val="FFFFFF"/>
          </a:solidFill>
          <a:ln w="10583">
            <a:solidFill>
              <a:srgbClr val="684BFF"/>
            </a:solidFill>
            <a:prstDash val="solid"/>
            <a:headEnd type="none"/>
            <a:tailEnd type="triangle"/>
          </a:ln>
        </p:spPr>
      </p:sp>
      <p:sp>
        <p:nvSpPr>
          <p:cNvPr id="4" name="Text 1"/>
          <p:cNvSpPr/>
          <p:nvPr/>
        </p:nvSpPr>
        <p:spPr>
          <a:xfrm>
            <a:off x="426487" y="3664932"/>
            <a:ext cx="9144000" cy="1092994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8606"/>
              </a:lnSpc>
            </a:pPr>
            <a:r>
              <a:rPr lang="en-US" sz="10100" b="1" spc="-72" kern="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Evidence</a:t>
            </a:r>
            <a:endParaRPr lang="en-US" sz="10125" dirty="0"/>
          </a:p>
        </p:txBody>
      </p:sp>
      <p:sp>
        <p:nvSpPr>
          <p:cNvPr id="5" name="Text 2"/>
          <p:cNvSpPr/>
          <p:nvPr/>
        </p:nvSpPr>
        <p:spPr>
          <a:xfrm>
            <a:off x="478586" y="477600"/>
            <a:ext cx="45720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50"/>
              </a:lnSpc>
            </a:pPr>
            <a:r>
              <a:rPr lang="en-US" sz="1500" b="1" spc="-24" kern="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06</a:t>
            </a:r>
            <a:endParaRPr lang="en-US" sz="1500" dirty="0"/>
          </a:p>
        </p:txBody>
      </p:sp>
      <p:sp>
        <p:nvSpPr>
          <p:cNvPr id="6" name="Shape 3"/>
          <p:cNvSpPr/>
          <p:nvPr/>
        </p:nvSpPr>
        <p:spPr>
          <a:xfrm>
            <a:off x="477295" y="433514"/>
            <a:ext cx="261937" cy="0"/>
          </a:xfrm>
          <a:prstGeom prst="line">
            <a:avLst/>
          </a:prstGeom>
          <a:solidFill>
            <a:srgbClr val="FFFFFF"/>
          </a:solidFill>
          <a:ln w="10583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7" name="Image 0" descr="https://pitch-assets-ccb95893-de3f-4266-973c-20049231b248.s3.eu-west-1.amazonaws.com/try-pitch-pdf-export-logo.svg">
            <a:hlinkClick r:id="rId3" tooltip=""/>
      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684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4994" y="2145196"/>
            <a:ext cx="548640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3375"/>
              </a:lnSpc>
            </a:pPr>
            <a:r>
              <a:rPr lang="en-US" sz="2800" b="0" spc="-36" kern="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"Detect. Prevent. Nourish. Your food's guardian."</a:t>
            </a:r>
            <a:endParaRPr lang="en-US" sz="2813" dirty="0"/>
          </a:p>
        </p:txBody>
      </p:sp>
      <p:pic>
        <p:nvPicPr>
          <p:cNvPr id="4" name="Image 0" descr="https://pitch-assets-ccb95893-de3f-4266-973c-20049231b248.s3.eu-west-1.amazonaws.com/try-pitch-pdf-export-logo.svg">
            <a:hlinkClick r:id="rId3" tooltip=""/>
      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335972" y="1042384"/>
            <a:ext cx="54864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950"/>
              </a:lnSpc>
            </a:pPr>
            <a:r>
              <a:rPr lang="en-US" sz="1500" b="1" u="sng" spc="-24" kern="0" dirty="0">
                <a:solidFill>
                  <a:srgbClr val="AF9DFF"/>
                </a:solidFill>
                <a:latin typeface="DM Sans" pitchFamily="34" charset="0"/>
                <a:ea typeface="DM Sans" pitchFamily="34" charset="-122"/>
                <a:cs typeface="DM Sans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https://ieeexplore.ieee.org/document/10212608</a:t>
            </a:r>
            <a:endParaRPr lang="en-US" sz="1500" dirty="0"/>
          </a:p>
          <a:p>
            <a:pPr algn="l">
              <a:lnSpc>
                <a:spcPts val="1950"/>
              </a:lnSpc>
            </a:pPr>
            <a:r>
              <a:rPr lang="en-US" sz="1500" b="1" u="sng" spc="-24" kern="0" dirty="0">
                <a:solidFill>
                  <a:srgbClr val="AF9DFF"/>
                </a:solidFill>
                <a:latin typeface="DM Sans" pitchFamily="34" charset="0"/>
                <a:ea typeface="DM Sans" pitchFamily="34" charset="-122"/>
                <a:cs typeface="DM Sans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https://ieeexplore.ieee.org/document/8453375</a:t>
            </a:r>
            <a:endParaRPr lang="en-US" sz="1500" dirty="0"/>
          </a:p>
          <a:p>
            <a:pPr algn="l">
              <a:lnSpc>
                <a:spcPts val="1950"/>
              </a:lnSpc>
            </a:pPr>
            <a:r>
              <a:rPr lang="en-US" sz="1500" b="1" u="sng" spc="-24" kern="0" dirty="0">
                <a:solidFill>
                  <a:srgbClr val="AF9DFF"/>
                </a:solidFill>
                <a:latin typeface="DM Sans" pitchFamily="34" charset="0"/>
                <a:ea typeface="DM Sans" pitchFamily="34" charset="-122"/>
                <a:cs typeface="DM Sans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https://ieeexplore.ieee.org/document/9426263</a:t>
            </a:r>
            <a:endParaRPr lang="en-US" sz="1500" dirty="0"/>
          </a:p>
          <a:p>
            <a:pPr algn="l">
              <a:lnSpc>
                <a:spcPts val="1950"/>
              </a:lnSpc>
            </a:pPr>
            <a:r>
              <a:rPr lang="en-US" sz="1500" b="1" u="sng" spc="-24" kern="0" dirty="0">
                <a:solidFill>
                  <a:srgbClr val="AF9DFF"/>
                </a:solidFill>
                <a:latin typeface="DM Sans" pitchFamily="34" charset="0"/>
                <a:ea typeface="DM Sans" pitchFamily="34" charset="-122"/>
                <a:cs typeface="DM Sans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https://ieeexplore.ieee.org/document/8710944</a:t>
            </a:r>
            <a:endParaRPr lang="en-US" sz="1500" dirty="0"/>
          </a:p>
        </p:txBody>
      </p:sp>
      <p:sp>
        <p:nvSpPr>
          <p:cNvPr id="4" name="Text 1"/>
          <p:cNvSpPr/>
          <p:nvPr/>
        </p:nvSpPr>
        <p:spPr>
          <a:xfrm>
            <a:off x="3335972" y="819472"/>
            <a:ext cx="5486400" cy="198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</a:pPr>
            <a:r>
              <a:rPr lang="en-US" sz="1200" b="1" spc="-24" kern="0" dirty="0">
                <a:solidFill>
                  <a:srgbClr val="684B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References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3335028" y="476250"/>
            <a:ext cx="5486400" cy="21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</a:pPr>
            <a:r>
              <a:rPr lang="en-US" sz="1200" b="0" spc="24" kern="0" dirty="0">
                <a:solidFill>
                  <a:srgbClr val="000000"/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Evidence</a:t>
            </a:r>
            <a:endParaRPr lang="en-US" sz="750" dirty="0"/>
          </a:p>
        </p:txBody>
      </p:sp>
      <p:sp>
        <p:nvSpPr>
          <p:cNvPr id="6" name="Shape 3"/>
          <p:cNvSpPr/>
          <p:nvPr/>
        </p:nvSpPr>
        <p:spPr>
          <a:xfrm>
            <a:off x="3333737" y="433514"/>
            <a:ext cx="476250" cy="0"/>
          </a:xfrm>
          <a:prstGeom prst="line">
            <a:avLst/>
          </a:prstGeom>
          <a:solidFill>
            <a:srgbClr val="684BFF"/>
          </a:solidFill>
          <a:ln w="10583">
            <a:solidFill>
              <a:srgbClr val="684BFF"/>
            </a:solidFill>
            <a:prstDash val="solid"/>
            <a:headEnd type="none"/>
            <a:tailEnd type="none"/>
          </a:ln>
        </p:spPr>
      </p:sp>
      <p:pic>
        <p:nvPicPr>
          <p:cNvPr id="7" name="Image 0" descr="https://pitch-assets-ccb95893-de3f-4266-973c-20049231b248.s3.eu-west-1.amazonaws.com/23a36fd8-2562-4c32-8d9d-9b912d312e13?pitch-bytes=35270&amp;pitch-content-type=image%2F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3334290" y="2260916"/>
            <a:ext cx="3657600" cy="2008455"/>
          </a:xfrm>
          <a:prstGeom prst="rect">
            <a:avLst/>
          </a:prstGeom>
        </p:spPr>
      </p:pic>
      <p:pic>
        <p:nvPicPr>
          <p:cNvPr id="8" name="Image 1" descr="https://pitch-assets-ccb95893-de3f-4266-973c-20049231b248.s3.eu-west-1.amazonaws.com/try-pitch-pdf-export-logo.svg">
            <a:hlinkClick r:id="rId8" tooltip=""/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684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549108" y="1028246"/>
            <a:ext cx="333375" cy="0"/>
          </a:xfrm>
          <a:prstGeom prst="line">
            <a:avLst/>
          </a:prstGeom>
          <a:solidFill>
            <a:srgbClr val="FFFFFF"/>
          </a:solidFill>
          <a:ln w="10583">
            <a:solidFill>
              <a:srgbClr val="684BFF"/>
            </a:solidFill>
            <a:prstDash val="solid"/>
            <a:headEnd type="none"/>
            <a:tailEnd type="triangle"/>
          </a:ln>
        </p:spPr>
      </p:sp>
      <p:sp>
        <p:nvSpPr>
          <p:cNvPr id="4" name="Shape 1"/>
          <p:cNvSpPr/>
          <p:nvPr/>
        </p:nvSpPr>
        <p:spPr>
          <a:xfrm>
            <a:off x="477295" y="433514"/>
            <a:ext cx="1428999" cy="0"/>
          </a:xfrm>
          <a:prstGeom prst="line">
            <a:avLst/>
          </a:prstGeom>
          <a:solidFill>
            <a:srgbClr val="FFFFFF"/>
          </a:solidFill>
          <a:ln w="10583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Text 2"/>
          <p:cNvSpPr/>
          <p:nvPr/>
        </p:nvSpPr>
        <p:spPr>
          <a:xfrm>
            <a:off x="476250" y="537210"/>
            <a:ext cx="3657600" cy="109299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8606"/>
              </a:lnSpc>
            </a:pPr>
            <a:r>
              <a:rPr lang="en-US" sz="10100" b="1" spc="-72" kern="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DEMO</a:t>
            </a:r>
            <a:endParaRPr lang="en-US" sz="10125" dirty="0"/>
          </a:p>
        </p:txBody>
      </p:sp>
      <p:sp>
        <p:nvSpPr>
          <p:cNvPr id="6" name="Text 3"/>
          <p:cNvSpPr/>
          <p:nvPr/>
        </p:nvSpPr>
        <p:spPr>
          <a:xfrm>
            <a:off x="476250" y="1681639"/>
            <a:ext cx="1828800" cy="19812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560"/>
              </a:lnSpc>
            </a:pPr>
            <a:r>
              <a:rPr lang="en-US" sz="1200" b="1" spc="-24" kern="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Google Drive Link: 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476250" y="1931194"/>
            <a:ext cx="7315200" cy="19809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560"/>
              </a:lnSpc>
            </a:pPr>
            <a:r>
              <a:rPr lang="en-US" sz="1200" b="1" u="sng" spc="-24" kern="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https://drive.google.com/file/d/1MD5abmM8bD8N8W7BY5DzgUcsCuES6i6n/view?usp=sharing</a:t>
            </a:r>
            <a:endParaRPr lang="en-US" sz="1200" dirty="0"/>
          </a:p>
        </p:txBody>
      </p:sp>
      <p:pic>
        <p:nvPicPr>
          <p:cNvPr id="8" name="Image 0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492422" y="1805270"/>
            <a:ext cx="548640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2160"/>
              </a:lnSpc>
            </a:pPr>
            <a:r>
              <a:rPr lang="en-US" sz="1800" b="0" spc="-36" kern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Empowering Producers, Protecting Consumers: </a:t>
            </a:r>
            <a:endParaRPr lang="en-US" sz="1800" dirty="0"/>
          </a:p>
          <a:p>
            <a:pPr algn="l">
              <a:lnSpc>
                <a:spcPts val="2160"/>
              </a:lnSpc>
            </a:pPr>
            <a:r>
              <a:rPr lang="en-US" sz="1800" b="0" spc="-36" kern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gas sensor technology detects freshness and impurities, aiding producers in efficiently managing and selling perishable goods while ensuring consumer safety and satisfaction.</a:t>
            </a:r>
            <a:endParaRPr lang="en-US" sz="1800" dirty="0"/>
          </a:p>
        </p:txBody>
      </p:sp>
      <p:sp>
        <p:nvSpPr>
          <p:cNvPr id="4" name="Text 1"/>
          <p:cNvSpPr/>
          <p:nvPr/>
        </p:nvSpPr>
        <p:spPr>
          <a:xfrm>
            <a:off x="3335028" y="476250"/>
            <a:ext cx="5486400" cy="213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</a:pPr>
            <a:r>
              <a:rPr lang="en-US" sz="1200" b="0" spc="24" kern="0" dirty="0">
                <a:solidFill>
                  <a:srgbClr val="000000"/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Our mission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3333737" y="433514"/>
            <a:ext cx="1008281" cy="0"/>
          </a:xfrm>
          <a:prstGeom prst="line">
            <a:avLst/>
          </a:prstGeom>
          <a:solidFill>
            <a:srgbClr val="684BFF"/>
          </a:solidFill>
          <a:ln w="10583">
            <a:solidFill>
              <a:srgbClr val="684BFF"/>
            </a:solidFill>
            <a:prstDash val="solid"/>
            <a:headEnd type="none"/>
            <a:tailEnd type="none"/>
          </a:ln>
        </p:spPr>
      </p:sp>
      <p:pic>
        <p:nvPicPr>
          <p:cNvPr id="6" name="Image 0" descr="https://pitch-assets-ccb95893-de3f-4266-973c-20049231b248.s3.eu-west-1.amazonaws.com/6101c8f3-e287-4185-a446-62f251d403a1?pitch-bytes=55118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162" y="-2238"/>
            <a:ext cx="2954035" cy="514573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5813" y="1692589"/>
            <a:ext cx="1762125" cy="1762125"/>
          </a:xfrm>
          <a:prstGeom prst="roundRect">
            <a:avLst>
              <a:gd name="adj" fmla="val 7650"/>
            </a:avLst>
          </a:prstGeom>
          <a:solidFill>
            <a:srgbClr val="684BFF"/>
          </a:solidFill>
          <a:ln/>
          <a:effectLst>
            <a:outerShdw sx="100000" sy="100000" kx="0" ky="0" algn="bl" rotWithShape="0" blurRad="254000" dist="25400" dir="5400000">
              <a:srgbClr val="000000">
                <a:alpha val="20000"/>
              </a:srgbClr>
            </a:outerShdw>
          </a:effectLst>
        </p:spPr>
        <p:txBody>
          <a:bodyPr wrap="square" lIns="97896" tIns="208029" rIns="97896" bIns="208029" rtlCol="0" anchor="b"/>
          <a:lstStyle/>
          <a:p>
            <a:pPr algn="ctr">
              <a:lnSpc>
                <a:spcPts val="1560"/>
              </a:lnSpc>
            </a:pPr>
            <a:endParaRPr lang="en-US" sz="1200" dirty="0"/>
          </a:p>
        </p:txBody>
      </p:sp>
      <p:pic>
        <p:nvPicPr>
          <p:cNvPr id="8" name="Image 1" descr="https://pitch-assets-ccb95893-de3f-4266-973c-20049231b248.s3.eu-west-1.amazonaws.com/a63d23ee-bfcb-4fe3-8610-6ae323bb885c?pitch-bytes=833228&amp;pitch-content-type=image%2F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19431" y="1695562"/>
            <a:ext cx="2112694" cy="2057400"/>
          </a:xfrm>
          <a:prstGeom prst="rect">
            <a:avLst/>
          </a:prstGeom>
        </p:spPr>
      </p:pic>
      <p:pic>
        <p:nvPicPr>
          <p:cNvPr id="9" name="Image 2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684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549108" y="1028246"/>
            <a:ext cx="333375" cy="0"/>
          </a:xfrm>
          <a:prstGeom prst="line">
            <a:avLst/>
          </a:prstGeom>
          <a:solidFill>
            <a:srgbClr val="FFFFFF"/>
          </a:solidFill>
          <a:ln w="10583">
            <a:solidFill>
              <a:srgbClr val="684BFF"/>
            </a:solidFill>
            <a:prstDash val="solid"/>
            <a:headEnd type="none"/>
            <a:tailEnd type="triangle"/>
          </a:ln>
        </p:spPr>
      </p:sp>
      <p:sp>
        <p:nvSpPr>
          <p:cNvPr id="4" name="Text 1"/>
          <p:cNvSpPr/>
          <p:nvPr/>
        </p:nvSpPr>
        <p:spPr>
          <a:xfrm>
            <a:off x="426487" y="3664932"/>
            <a:ext cx="9144000" cy="1092994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8606"/>
              </a:lnSpc>
            </a:pPr>
            <a:r>
              <a:rPr lang="en-US" sz="10100" b="1" spc="-72" kern="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Problem</a:t>
            </a:r>
            <a:endParaRPr lang="en-US" sz="10125" dirty="0"/>
          </a:p>
        </p:txBody>
      </p:sp>
      <p:sp>
        <p:nvSpPr>
          <p:cNvPr id="5" name="Text 2"/>
          <p:cNvSpPr/>
          <p:nvPr/>
        </p:nvSpPr>
        <p:spPr>
          <a:xfrm>
            <a:off x="478586" y="477600"/>
            <a:ext cx="45720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50"/>
              </a:lnSpc>
            </a:pPr>
            <a:r>
              <a:rPr lang="en-US" sz="1500" b="1" spc="-24" kern="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01</a:t>
            </a:r>
            <a:endParaRPr lang="en-US" sz="1500" dirty="0"/>
          </a:p>
        </p:txBody>
      </p:sp>
      <p:sp>
        <p:nvSpPr>
          <p:cNvPr id="6" name="Shape 3"/>
          <p:cNvSpPr/>
          <p:nvPr/>
        </p:nvSpPr>
        <p:spPr>
          <a:xfrm>
            <a:off x="477295" y="433514"/>
            <a:ext cx="238125" cy="0"/>
          </a:xfrm>
          <a:prstGeom prst="line">
            <a:avLst/>
          </a:prstGeom>
          <a:solidFill>
            <a:srgbClr val="FFFFFF"/>
          </a:solidFill>
          <a:ln w="10583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7" name="Image 0" descr="https://pitch-assets-ccb95893-de3f-4266-973c-20049231b248.s3.eu-west-1.amazonaws.com/try-pitch-pdf-export-logo.svg">
            <a:hlinkClick r:id="rId3" tooltip=""/>
      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250" y="2308294"/>
            <a:ext cx="27432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75"/>
              </a:lnSpc>
            </a:pPr>
            <a:r>
              <a:rPr lang="en-US" sz="2800" b="1" spc="-36" kern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45%</a:t>
            </a:r>
            <a:endParaRPr lang="en-US" sz="2813" dirty="0"/>
          </a:p>
        </p:txBody>
      </p:sp>
      <p:sp>
        <p:nvSpPr>
          <p:cNvPr id="4" name="Text 1"/>
          <p:cNvSpPr/>
          <p:nvPr/>
        </p:nvSpPr>
        <p:spPr>
          <a:xfrm>
            <a:off x="478586" y="1007647"/>
            <a:ext cx="54864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50"/>
              </a:lnSpc>
            </a:pPr>
            <a:r>
              <a:rPr lang="en-US" sz="1500" b="1" spc="-24" kern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Yearly average global food loss and waste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474994" y="3723439"/>
            <a:ext cx="27432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75"/>
              </a:lnSpc>
            </a:pPr>
            <a:r>
              <a:rPr lang="en-US" sz="2800" b="1" spc="-36" kern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30%</a:t>
            </a:r>
            <a:endParaRPr lang="en-US" sz="2813" dirty="0"/>
          </a:p>
        </p:txBody>
      </p:sp>
      <p:sp>
        <p:nvSpPr>
          <p:cNvPr id="6" name="Text 3"/>
          <p:cNvSpPr/>
          <p:nvPr/>
        </p:nvSpPr>
        <p:spPr>
          <a:xfrm>
            <a:off x="3333750" y="2307496"/>
            <a:ext cx="27432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75"/>
              </a:lnSpc>
            </a:pPr>
            <a:r>
              <a:rPr lang="en-US" sz="2800" b="1" spc="-36" kern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35%</a:t>
            </a:r>
            <a:endParaRPr lang="en-US" sz="2813" dirty="0"/>
          </a:p>
        </p:txBody>
      </p:sp>
      <p:sp>
        <p:nvSpPr>
          <p:cNvPr id="7" name="Text 4"/>
          <p:cNvSpPr/>
          <p:nvPr/>
        </p:nvSpPr>
        <p:spPr>
          <a:xfrm>
            <a:off x="474822" y="2786361"/>
            <a:ext cx="2743200" cy="198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</a:pPr>
            <a:r>
              <a:rPr lang="en-US" sz="1200" b="1" spc="-24" kern="0" dirty="0">
                <a:solidFill>
                  <a:srgbClr val="684B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of all fruit and vegetables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3336027" y="2786361"/>
            <a:ext cx="2743200" cy="198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</a:pPr>
            <a:r>
              <a:rPr lang="en-US" sz="1200" b="1" spc="-24" kern="0" dirty="0">
                <a:solidFill>
                  <a:srgbClr val="684B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of all fish and seafood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471488" y="4190701"/>
            <a:ext cx="2743200" cy="198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</a:pPr>
            <a:r>
              <a:rPr lang="en-US" sz="1200" b="1" spc="-24" kern="0" dirty="0">
                <a:solidFill>
                  <a:srgbClr val="684B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of all cereals</a:t>
            </a:r>
            <a:endParaRPr lang="en-US" sz="1200" dirty="0"/>
          </a:p>
        </p:txBody>
      </p:sp>
      <p:sp>
        <p:nvSpPr>
          <p:cNvPr id="10" name="Shape 7"/>
          <p:cNvSpPr/>
          <p:nvPr/>
        </p:nvSpPr>
        <p:spPr>
          <a:xfrm>
            <a:off x="477295" y="2292660"/>
            <a:ext cx="713410" cy="0"/>
          </a:xfrm>
          <a:prstGeom prst="line">
            <a:avLst/>
          </a:prstGeom>
          <a:solidFill>
            <a:srgbClr val="684BFF"/>
          </a:solidFill>
          <a:ln w="10583">
            <a:solidFill>
              <a:srgbClr val="684BFF"/>
            </a:solidFill>
            <a:prstDash val="solid"/>
            <a:headEnd type="none"/>
            <a:tailEnd type="none"/>
          </a:ln>
        </p:spPr>
      </p:sp>
      <p:sp>
        <p:nvSpPr>
          <p:cNvPr id="11" name="Shape 8"/>
          <p:cNvSpPr/>
          <p:nvPr/>
        </p:nvSpPr>
        <p:spPr>
          <a:xfrm>
            <a:off x="3333737" y="2292660"/>
            <a:ext cx="715159" cy="0"/>
          </a:xfrm>
          <a:prstGeom prst="line">
            <a:avLst/>
          </a:prstGeom>
          <a:solidFill>
            <a:srgbClr val="684BFF"/>
          </a:solidFill>
          <a:ln w="10583">
            <a:solidFill>
              <a:srgbClr val="684BFF"/>
            </a:solidFill>
            <a:prstDash val="solid"/>
            <a:headEnd type="none"/>
            <a:tailEnd type="none"/>
          </a:ln>
        </p:spPr>
      </p:sp>
      <p:sp>
        <p:nvSpPr>
          <p:cNvPr id="12" name="Shape 9"/>
          <p:cNvSpPr/>
          <p:nvPr/>
        </p:nvSpPr>
        <p:spPr>
          <a:xfrm>
            <a:off x="477295" y="3696890"/>
            <a:ext cx="713236" cy="0"/>
          </a:xfrm>
          <a:prstGeom prst="line">
            <a:avLst/>
          </a:prstGeom>
          <a:solidFill>
            <a:srgbClr val="684BFF"/>
          </a:solidFill>
          <a:ln w="10583">
            <a:solidFill>
              <a:srgbClr val="684BFF"/>
            </a:solidFill>
            <a:prstDash val="solid"/>
            <a:headEnd type="none"/>
            <a:tailEnd type="none"/>
          </a:ln>
        </p:spPr>
      </p:sp>
      <p:sp>
        <p:nvSpPr>
          <p:cNvPr id="13" name="Text 10"/>
          <p:cNvSpPr/>
          <p:nvPr/>
        </p:nvSpPr>
        <p:spPr>
          <a:xfrm>
            <a:off x="478586" y="476250"/>
            <a:ext cx="5486400" cy="21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</a:pPr>
            <a:r>
              <a:rPr lang="en-US" sz="1200" b="0" spc="24" kern="0" dirty="0">
                <a:solidFill>
                  <a:srgbClr val="000000"/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Problem</a:t>
            </a:r>
            <a:endParaRPr lang="en-US" sz="750" dirty="0"/>
          </a:p>
        </p:txBody>
      </p:sp>
      <p:sp>
        <p:nvSpPr>
          <p:cNvPr id="14" name="Shape 11"/>
          <p:cNvSpPr/>
          <p:nvPr/>
        </p:nvSpPr>
        <p:spPr>
          <a:xfrm>
            <a:off x="477295" y="433514"/>
            <a:ext cx="428625" cy="0"/>
          </a:xfrm>
          <a:prstGeom prst="line">
            <a:avLst/>
          </a:prstGeom>
          <a:solidFill>
            <a:srgbClr val="684BFF"/>
          </a:solidFill>
          <a:ln w="10583">
            <a:solidFill>
              <a:srgbClr val="684BFF"/>
            </a:solidFill>
            <a:prstDash val="solid"/>
            <a:headEnd type="none"/>
            <a:tailEnd type="none"/>
          </a:ln>
        </p:spPr>
      </p:sp>
      <p:pic>
        <p:nvPicPr>
          <p:cNvPr id="15" name="Image 0" descr="https://pitch-assets-ccb95893-de3f-4266-973c-20049231b248.s3.eu-west-1.amazonaws.com/6101c8f3-e287-4185-a446-62f251d403a1?pitch-bytes=55118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190932" y="-2238"/>
            <a:ext cx="2954035" cy="5145738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3335472" y="4188690"/>
            <a:ext cx="2743200" cy="198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</a:pPr>
            <a:r>
              <a:rPr lang="en-US" sz="1200" b="1" spc="-24" kern="0" dirty="0">
                <a:solidFill>
                  <a:srgbClr val="684B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of all dairy products</a:t>
            </a:r>
            <a:endParaRPr lang="en-US" sz="1200" dirty="0"/>
          </a:p>
        </p:txBody>
      </p:sp>
      <p:sp>
        <p:nvSpPr>
          <p:cNvPr id="17" name="Text 13"/>
          <p:cNvSpPr/>
          <p:nvPr/>
        </p:nvSpPr>
        <p:spPr>
          <a:xfrm>
            <a:off x="3329303" y="3688680"/>
            <a:ext cx="27432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75"/>
              </a:lnSpc>
            </a:pPr>
            <a:r>
              <a:rPr lang="en-US" sz="2800" b="1" spc="-36" kern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20%</a:t>
            </a:r>
            <a:endParaRPr lang="en-US" sz="2813" dirty="0"/>
          </a:p>
        </p:txBody>
      </p:sp>
      <p:graphicFrame>
        <p:nvGraphicFramePr>
          <p:cNvPr id="18" name="Chart 0" descr=""/>
          <p:cNvGraphicFramePr/>
          <p:nvPr/>
        </p:nvGraphicFramePr>
        <p:xfrm>
          <a:off x="6456193" y="1808359"/>
          <a:ext cx="2688773" cy="1768673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pic>
        <p:nvPicPr>
          <p:cNvPr id="19" name="Image 1" descr="https://external-media.api.pitch.com/provider/icons8/fluent-systems-regular/milk-bottle.sv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4314825" y="3601433"/>
            <a:ext cx="514350" cy="514350"/>
          </a:xfrm>
          <a:prstGeom prst="rect">
            <a:avLst/>
          </a:prstGeom>
        </p:spPr>
      </p:pic>
      <p:sp>
        <p:nvSpPr>
          <p:cNvPr id="20" name="Shape 14"/>
          <p:cNvSpPr/>
          <p:nvPr/>
        </p:nvSpPr>
        <p:spPr>
          <a:xfrm>
            <a:off x="3337513" y="3693125"/>
            <a:ext cx="713236" cy="0"/>
          </a:xfrm>
          <a:prstGeom prst="line">
            <a:avLst/>
          </a:prstGeom>
          <a:solidFill>
            <a:srgbClr val="684BFF"/>
          </a:solidFill>
          <a:ln w="10583">
            <a:solidFill>
              <a:srgbClr val="684BFF"/>
            </a:solidFill>
            <a:prstDash val="solid"/>
            <a:headEnd type="none"/>
            <a:tailEnd type="none"/>
          </a:ln>
        </p:spPr>
      </p:sp>
      <p:pic>
        <p:nvPicPr>
          <p:cNvPr id="21" name="Image 2" descr="https://external-media.api.pitch.com/provider/icons8/fluent-systems-regular/fish-food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4314825" y="2217819"/>
            <a:ext cx="514350" cy="514350"/>
          </a:xfrm>
          <a:prstGeom prst="rect">
            <a:avLst/>
          </a:prstGeom>
        </p:spPr>
      </p:pic>
      <p:pic>
        <p:nvPicPr>
          <p:cNvPr id="22" name="Image 3" descr="https://external-media.api.pitch.com/provider/icons8/fluent-systems-regular/raspberry.sv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r="0" t="0" b="0"/>
          <a:stretch/>
        </p:blipFill>
        <p:spPr>
          <a:xfrm>
            <a:off x="1450841" y="2217819"/>
            <a:ext cx="514350" cy="514350"/>
          </a:xfrm>
          <a:prstGeom prst="rect">
            <a:avLst/>
          </a:prstGeom>
        </p:spPr>
      </p:pic>
      <p:pic>
        <p:nvPicPr>
          <p:cNvPr id="23" name="Image 4" descr="https://external-media.api.pitch.com/provider/icons8/fluent-systems-regular/barley.sv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r="0" t="0" b="0"/>
          <a:stretch/>
        </p:blipFill>
        <p:spPr>
          <a:xfrm>
            <a:off x="1450841" y="3678838"/>
            <a:ext cx="514350" cy="514350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679438" y="5007979"/>
            <a:ext cx="4572000" cy="1333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050"/>
              </a:lnSpc>
            </a:pPr>
            <a:r>
              <a:rPr lang="en-US" sz="800" b="0" u="sng" spc="24" kern="0" dirty="0">
                <a:solidFill>
                  <a:srgbClr val="AF9DFF"/>
                </a:solidFill>
                <a:latin typeface="DM Mono" pitchFamily="34" charset="0"/>
                <a:ea typeface="DM Mono" pitchFamily="34" charset="-122"/>
                <a:cs typeface="DM Mono" pitchFamily="34" charset="-120"/>
                <a:hlinkClick r:id="rId1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https://www.ifco.com/countries-with-the-least-and-most-food-waste/</a:t>
            </a:r>
            <a:endParaRPr lang="en-US" sz="750" dirty="0"/>
          </a:p>
        </p:txBody>
      </p:sp>
      <p:sp>
        <p:nvSpPr>
          <p:cNvPr id="25" name="Text 16"/>
          <p:cNvSpPr/>
          <p:nvPr/>
        </p:nvSpPr>
        <p:spPr>
          <a:xfrm>
            <a:off x="324632" y="1475350"/>
            <a:ext cx="5486400" cy="445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755"/>
              </a:lnSpc>
            </a:pPr>
            <a:r>
              <a:rPr lang="en-US" sz="1400" b="1" spc="-24" kern="0" dirty="0">
                <a:solidFill>
                  <a:srgbClr val="15151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Every year, a staggering </a:t>
            </a:r>
            <a:pPr algn="l">
              <a:lnSpc>
                <a:spcPts val="1755"/>
              </a:lnSpc>
            </a:pPr>
            <a:r>
              <a:rPr lang="en-US" sz="1400" b="1" spc="-24" kern="0" dirty="0">
                <a:solidFill>
                  <a:srgbClr val="D723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116 million tonnes</a:t>
            </a:r>
            <a:pPr algn="l">
              <a:lnSpc>
                <a:spcPts val="1755"/>
              </a:lnSpc>
            </a:pPr>
            <a:r>
              <a:rPr lang="en-US" sz="1400" b="1" spc="-24" kern="0" dirty="0">
                <a:solidFill>
                  <a:srgbClr val="15151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of dairy products, along with over </a:t>
            </a:r>
            <a:pPr algn="l">
              <a:lnSpc>
                <a:spcPts val="1755"/>
              </a:lnSpc>
            </a:pPr>
            <a:r>
              <a:rPr lang="en-US" sz="1400" b="1" spc="-24" kern="0" dirty="0">
                <a:solidFill>
                  <a:srgbClr val="D723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31.5%</a:t>
            </a:r>
            <a:pPr algn="l">
              <a:lnSpc>
                <a:spcPts val="1755"/>
              </a:lnSpc>
            </a:pPr>
            <a:r>
              <a:rPr lang="en-US" sz="1400" b="1" spc="-24" kern="0" dirty="0">
                <a:solidFill>
                  <a:srgbClr val="15151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of global fruit and vegetable production, go to waste.</a:t>
            </a:r>
            <a:endParaRPr lang="en-US" sz="1350" dirty="0"/>
          </a:p>
        </p:txBody>
      </p:sp>
      <p:pic>
        <p:nvPicPr>
          <p:cNvPr id="26" name="Image 5" descr="https://pitch-assets-ccb95893-de3f-4266-973c-20049231b248.s3.eu-west-1.amazonaws.com/try-pitch-pdf-export-logo.svg">
            <a:hlinkClick r:id="rId14" tooltip=""/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684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549108" y="1028246"/>
            <a:ext cx="333375" cy="0"/>
          </a:xfrm>
          <a:prstGeom prst="line">
            <a:avLst/>
          </a:prstGeom>
          <a:solidFill>
            <a:srgbClr val="FFFFFF"/>
          </a:solidFill>
          <a:ln w="10583">
            <a:solidFill>
              <a:srgbClr val="684BFF"/>
            </a:solidFill>
            <a:prstDash val="solid"/>
            <a:headEnd type="none"/>
            <a:tailEnd type="triangle"/>
          </a:ln>
        </p:spPr>
      </p:sp>
      <p:sp>
        <p:nvSpPr>
          <p:cNvPr id="4" name="Text 1"/>
          <p:cNvSpPr/>
          <p:nvPr/>
        </p:nvSpPr>
        <p:spPr>
          <a:xfrm>
            <a:off x="426487" y="3664932"/>
            <a:ext cx="9144000" cy="1092994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8606"/>
              </a:lnSpc>
            </a:pPr>
            <a:r>
              <a:rPr lang="en-US" sz="10100" b="1" spc="-72" kern="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Solution</a:t>
            </a:r>
            <a:endParaRPr lang="en-US" sz="10125" dirty="0"/>
          </a:p>
        </p:txBody>
      </p:sp>
      <p:sp>
        <p:nvSpPr>
          <p:cNvPr id="5" name="Text 2"/>
          <p:cNvSpPr/>
          <p:nvPr/>
        </p:nvSpPr>
        <p:spPr>
          <a:xfrm>
            <a:off x="478586" y="477600"/>
            <a:ext cx="45720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50"/>
              </a:lnSpc>
            </a:pPr>
            <a:r>
              <a:rPr lang="en-US" sz="1500" b="1" spc="-24" kern="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02</a:t>
            </a:r>
            <a:endParaRPr lang="en-US" sz="1500" dirty="0"/>
          </a:p>
        </p:txBody>
      </p:sp>
      <p:sp>
        <p:nvSpPr>
          <p:cNvPr id="6" name="Shape 3"/>
          <p:cNvSpPr/>
          <p:nvPr/>
        </p:nvSpPr>
        <p:spPr>
          <a:xfrm>
            <a:off x="477295" y="433514"/>
            <a:ext cx="261937" cy="0"/>
          </a:xfrm>
          <a:prstGeom prst="line">
            <a:avLst/>
          </a:prstGeom>
          <a:solidFill>
            <a:srgbClr val="FFFFFF"/>
          </a:solidFill>
          <a:ln w="10583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7" name="Image 0" descr="https://pitch-assets-ccb95893-de3f-4266-973c-20049231b248.s3.eu-west-1.amazonaws.com/try-pitch-pdf-export-logo.svg">
            <a:hlinkClick r:id="rId3" tooltip=""/>
      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333317" y="2229862"/>
            <a:ext cx="5486400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190500" indent="-190500">
              <a:lnSpc>
                <a:spcPts val="1950"/>
              </a:lnSpc>
              <a:buSzPct val="100000"/>
              <a:buChar char="•"/>
            </a:pPr>
            <a:r>
              <a:rPr lang="en-US" sz="1500" b="0" spc="-24" kern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Integration of gas sensors for real-time monitoring of food freshness.</a:t>
            </a:r>
            <a:endParaRPr lang="en-US" sz="1500" dirty="0"/>
          </a:p>
          <a:p>
            <a:pPr algn="l" marL="190500" indent="-190500">
              <a:lnSpc>
                <a:spcPts val="1950"/>
              </a:lnSpc>
              <a:buSzPct val="100000"/>
              <a:buChar char="•"/>
            </a:pPr>
            <a:r>
              <a:rPr lang="en-US" sz="1500" b="0" spc="-24" kern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Utilization of machine learning algorithms to analyze sensor data.</a:t>
            </a:r>
            <a:endParaRPr lang="en-US" sz="1500" dirty="0"/>
          </a:p>
          <a:p>
            <a:pPr algn="l" marL="190500" indent="-190500">
              <a:lnSpc>
                <a:spcPts val="1950"/>
              </a:lnSpc>
              <a:buSzPct val="100000"/>
              <a:buChar char="•"/>
            </a:pPr>
            <a:r>
              <a:rPr lang="en-US" sz="1500" b="0" spc="-24" kern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Threshold-based assessment for determining food edibility.</a:t>
            </a:r>
            <a:endParaRPr lang="en-US" sz="1500" dirty="0"/>
          </a:p>
          <a:p>
            <a:pPr algn="l" marL="190500" indent="-190500">
              <a:lnSpc>
                <a:spcPts val="1950"/>
              </a:lnSpc>
              <a:buSzPct val="100000"/>
              <a:buChar char="•"/>
            </a:pPr>
            <a:r>
              <a:rPr lang="en-US" sz="1500" b="0" spc="-24" kern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Empowering consumers and industries with proactive food management solutions.</a:t>
            </a:r>
            <a:endParaRPr lang="en-US" sz="1500" dirty="0"/>
          </a:p>
        </p:txBody>
      </p:sp>
      <p:sp>
        <p:nvSpPr>
          <p:cNvPr id="4" name="Text 1"/>
          <p:cNvSpPr/>
          <p:nvPr/>
        </p:nvSpPr>
        <p:spPr>
          <a:xfrm>
            <a:off x="3335028" y="476250"/>
            <a:ext cx="5486400" cy="213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</a:pPr>
            <a:r>
              <a:rPr lang="en-US" sz="1200" b="0" spc="24" kern="0" dirty="0">
                <a:solidFill>
                  <a:srgbClr val="000000"/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Solution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3333737" y="433514"/>
            <a:ext cx="767393" cy="0"/>
          </a:xfrm>
          <a:prstGeom prst="line">
            <a:avLst/>
          </a:prstGeom>
          <a:solidFill>
            <a:srgbClr val="684BFF"/>
          </a:solidFill>
          <a:ln w="10583">
            <a:solidFill>
              <a:srgbClr val="684BFF"/>
            </a:solidFill>
            <a:prstDash val="solid"/>
            <a:headEnd type="none"/>
            <a:tailEnd type="none"/>
          </a:ln>
        </p:spPr>
      </p:sp>
      <p:pic>
        <p:nvPicPr>
          <p:cNvPr id="6" name="Image 0" descr="https://pitch-assets-ccb95893-de3f-4266-973c-20049231b248.s3.eu-west-1.amazonaws.com/f2af351c-b0a3-4bd6-a126-ec338539dbb3?pitch-bytes=34883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99807" y="2122658"/>
            <a:ext cx="1946912" cy="1460184"/>
          </a:xfrm>
          <a:prstGeom prst="rect">
            <a:avLst/>
          </a:prstGeom>
        </p:spPr>
      </p:pic>
      <p:pic>
        <p:nvPicPr>
          <p:cNvPr id="7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11363" y="1091464"/>
            <a:ext cx="2524125" cy="2525274"/>
          </a:xfrm>
          <a:prstGeom prst="roundRect">
            <a:avLst>
              <a:gd name="adj" fmla="val 5400"/>
            </a:avLst>
          </a:prstGeom>
          <a:solidFill>
            <a:srgbClr val="684BFF"/>
          </a:solidFill>
          <a:ln/>
          <a:effectLst>
            <a:outerShdw sx="100000" sy="100000" kx="0" ky="0" algn="bl" rotWithShape="0" blurRad="254000" dist="25400" dir="5400000">
              <a:srgbClr val="000000">
                <a:alpha val="20000"/>
              </a:srgbClr>
            </a:outerShdw>
          </a:effectLst>
        </p:spPr>
        <p:txBody>
          <a:bodyPr wrap="square" lIns="140229" tIns="298123" rIns="140229" bIns="298123" rtlCol="0" anchor="ctr"/>
          <a:lstStyle/>
          <a:p>
            <a:pPr algn="ctr">
              <a:lnSpc>
                <a:spcPts val="1560"/>
              </a:lnSpc>
            </a:pPr>
            <a:endParaRPr lang="en-US" sz="1200" dirty="0"/>
          </a:p>
        </p:txBody>
      </p:sp>
      <p:sp>
        <p:nvSpPr>
          <p:cNvPr id="4" name="Shape 1"/>
          <p:cNvSpPr/>
          <p:nvPr/>
        </p:nvSpPr>
        <p:spPr>
          <a:xfrm>
            <a:off x="3857287" y="1316438"/>
            <a:ext cx="2119313" cy="2119313"/>
          </a:xfrm>
          <a:prstGeom prst="roundRect">
            <a:avLst>
              <a:gd name="adj" fmla="val 6300"/>
            </a:avLst>
          </a:prstGeom>
          <a:solidFill>
            <a:srgbClr val="684BFF"/>
          </a:solidFill>
          <a:ln/>
          <a:effectLst>
            <a:outerShdw sx="100000" sy="100000" kx="0" ky="0" algn="bl" rotWithShape="0" blurRad="254000" dist="25400" dir="5400000">
              <a:srgbClr val="000000">
                <a:alpha val="2000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6526973" y="1474209"/>
            <a:ext cx="1809750" cy="1809750"/>
          </a:xfrm>
          <a:prstGeom prst="roundRect">
            <a:avLst>
              <a:gd name="adj" fmla="val 7200"/>
            </a:avLst>
          </a:prstGeom>
          <a:solidFill>
            <a:srgbClr val="684BFF"/>
          </a:solidFill>
          <a:ln/>
          <a:effectLst>
            <a:outerShdw sx="100000" sy="100000" kx="0" ky="0" algn="bl" rotWithShape="0" blurRad="254000" dist="25400" dir="5400000">
              <a:srgbClr val="000000">
                <a:alpha val="20000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807721" y="3955220"/>
            <a:ext cx="27432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50"/>
              </a:lnSpc>
            </a:pPr>
            <a:r>
              <a:rPr lang="en-US" sz="1500" b="1" spc="-24" kern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Step 1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3859885" y="3955220"/>
            <a:ext cx="27432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50"/>
              </a:lnSpc>
            </a:pPr>
            <a:r>
              <a:rPr lang="en-US" sz="1500" b="1" spc="-24" kern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Step 2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523828" y="3955220"/>
            <a:ext cx="18288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50"/>
              </a:lnSpc>
            </a:pPr>
            <a:r>
              <a:rPr lang="en-US" sz="1500" b="1" spc="-24" kern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Step 3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478586" y="476250"/>
            <a:ext cx="8229600" cy="21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</a:pPr>
            <a:r>
              <a:rPr lang="en-US" sz="1200" b="0" spc="24" kern="0" dirty="0">
                <a:solidFill>
                  <a:srgbClr val="000000"/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Solution</a:t>
            </a:r>
            <a:endParaRPr lang="en-US" sz="750" dirty="0"/>
          </a:p>
        </p:txBody>
      </p:sp>
      <p:sp>
        <p:nvSpPr>
          <p:cNvPr id="10" name="Shape 7"/>
          <p:cNvSpPr/>
          <p:nvPr/>
        </p:nvSpPr>
        <p:spPr>
          <a:xfrm>
            <a:off x="477295" y="433514"/>
            <a:ext cx="476250" cy="0"/>
          </a:xfrm>
          <a:prstGeom prst="line">
            <a:avLst/>
          </a:prstGeom>
          <a:solidFill>
            <a:srgbClr val="684BFF"/>
          </a:solidFill>
          <a:ln w="10583">
            <a:solidFill>
              <a:srgbClr val="684BFF"/>
            </a:solidFill>
            <a:prstDash val="solid"/>
            <a:headEnd type="none"/>
            <a:tailEnd type="none"/>
          </a:ln>
        </p:spPr>
      </p:sp>
      <p:sp>
        <p:nvSpPr>
          <p:cNvPr id="11" name="Text 8"/>
          <p:cNvSpPr/>
          <p:nvPr/>
        </p:nvSpPr>
        <p:spPr>
          <a:xfrm>
            <a:off x="1280647" y="1527309"/>
            <a:ext cx="914400" cy="19809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560"/>
              </a:lnSpc>
            </a:pP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1335817" y="1924009"/>
            <a:ext cx="1828800" cy="19809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560"/>
              </a:lnSpc>
            </a:pPr>
            <a:r>
              <a:rPr lang="en-US" sz="1200" b="1" spc="-24" kern="0" dirty="0">
                <a:solidFill>
                  <a:srgbClr val="F4F4F4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Gas Sensors Reading </a:t>
            </a:r>
            <a:endParaRPr lang="en-US" sz="1200" dirty="0"/>
          </a:p>
        </p:txBody>
      </p:sp>
      <p:sp>
        <p:nvSpPr>
          <p:cNvPr id="13" name="Shape 10"/>
          <p:cNvSpPr/>
          <p:nvPr/>
        </p:nvSpPr>
        <p:spPr>
          <a:xfrm rot="5400000">
            <a:off x="1830849" y="2473553"/>
            <a:ext cx="433046" cy="0"/>
          </a:xfrm>
          <a:prstGeom prst="line">
            <a:avLst/>
          </a:prstGeom>
          <a:solidFill>
            <a:srgbClr val="684BFF"/>
          </a:solidFill>
          <a:ln w="21167">
            <a:solidFill>
              <a:srgbClr val="000000"/>
            </a:solidFill>
            <a:prstDash val="solid"/>
            <a:headEnd type="none"/>
            <a:tailEnd type="triangle"/>
          </a:ln>
        </p:spPr>
      </p:sp>
      <p:sp>
        <p:nvSpPr>
          <p:cNvPr id="14" name="Text 11"/>
          <p:cNvSpPr/>
          <p:nvPr/>
        </p:nvSpPr>
        <p:spPr>
          <a:xfrm>
            <a:off x="1571432" y="2786388"/>
            <a:ext cx="1828800" cy="19812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560"/>
              </a:lnSpc>
            </a:pPr>
            <a:r>
              <a:rPr lang="en-US" sz="1200" b="1" spc="-24" kern="0" dirty="0">
                <a:solidFill>
                  <a:srgbClr val="F4F4F4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Server (Local)</a:t>
            </a: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4335809" y="1865808"/>
            <a:ext cx="1828800" cy="19809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560"/>
              </a:lnSpc>
            </a:pPr>
            <a:r>
              <a:rPr lang="en-US" sz="1200" b="1" spc="-24" kern="0" dirty="0">
                <a:solidFill>
                  <a:srgbClr val="F4F4F4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Model Prediction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4364836" y="2702995"/>
            <a:ext cx="1828800" cy="19809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560"/>
              </a:lnSpc>
            </a:pPr>
            <a:r>
              <a:rPr lang="en-US" sz="1200" b="1" spc="-24" kern="0" dirty="0">
                <a:solidFill>
                  <a:srgbClr val="F4F4F4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Server(FireBase)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6874694" y="2786430"/>
            <a:ext cx="1828800" cy="19809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560"/>
              </a:lnSpc>
            </a:pPr>
            <a:r>
              <a:rPr lang="en-US" sz="1200" b="1" spc="-24" kern="0" dirty="0">
                <a:solidFill>
                  <a:srgbClr val="F4F4F4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FreshGuard App</a:t>
            </a:r>
            <a:endParaRPr lang="en-US" sz="1200" dirty="0"/>
          </a:p>
        </p:txBody>
      </p:sp>
      <p:sp>
        <p:nvSpPr>
          <p:cNvPr id="18" name="Shape 15"/>
          <p:cNvSpPr/>
          <p:nvPr/>
        </p:nvSpPr>
        <p:spPr>
          <a:xfrm rot="5400000">
            <a:off x="4697859" y="2353066"/>
            <a:ext cx="436962" cy="0"/>
          </a:xfrm>
          <a:prstGeom prst="line">
            <a:avLst/>
          </a:prstGeom>
          <a:solidFill>
            <a:srgbClr val="684BFF"/>
          </a:solidFill>
          <a:ln w="21167">
            <a:solidFill>
              <a:srgbClr val="000000"/>
            </a:solidFill>
            <a:prstDash val="solid"/>
            <a:headEnd type="none"/>
            <a:tailEnd type="triangle"/>
          </a:ln>
        </p:spPr>
      </p:sp>
      <p:pic>
        <p:nvPicPr>
          <p:cNvPr id="19" name="Image 0" descr="https://pitch-assets-ccb95893-de3f-4266-973c-20049231b248.s3.eu-west-1.amazonaws.com/48ed6e81-1ec6-45f1-97ec-b5b60e4c4100?pitch-bytes=24908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2033794" y="1494696"/>
            <a:ext cx="329685" cy="329685"/>
          </a:xfrm>
          <a:prstGeom prst="rect">
            <a:avLst/>
          </a:prstGeom>
        </p:spPr>
      </p:pic>
      <p:sp>
        <p:nvSpPr>
          <p:cNvPr id="20" name="Shape 16"/>
          <p:cNvSpPr/>
          <p:nvPr/>
        </p:nvSpPr>
        <p:spPr>
          <a:xfrm>
            <a:off x="5980124" y="2430880"/>
            <a:ext cx="543873" cy="0"/>
          </a:xfrm>
          <a:prstGeom prst="line">
            <a:avLst/>
          </a:prstGeom>
          <a:solidFill>
            <a:srgbClr val="684BFF"/>
          </a:solidFill>
          <a:ln w="21167">
            <a:solidFill>
              <a:srgbClr val="000000"/>
            </a:solidFill>
            <a:prstDash val="solid"/>
            <a:headEnd type="none"/>
            <a:tailEnd type="triangle"/>
          </a:ln>
        </p:spPr>
      </p:sp>
      <p:sp>
        <p:nvSpPr>
          <p:cNvPr id="21" name="Shape 17"/>
          <p:cNvSpPr/>
          <p:nvPr/>
        </p:nvSpPr>
        <p:spPr>
          <a:xfrm>
            <a:off x="3327161" y="2376738"/>
            <a:ext cx="532715" cy="0"/>
          </a:xfrm>
          <a:prstGeom prst="line">
            <a:avLst/>
          </a:prstGeom>
          <a:solidFill>
            <a:srgbClr val="684BFF"/>
          </a:solidFill>
          <a:ln w="21167">
            <a:solidFill>
              <a:srgbClr val="000000"/>
            </a:solidFill>
            <a:prstDash val="solid"/>
            <a:headEnd type="none"/>
            <a:tailEnd type="triangle"/>
          </a:ln>
        </p:spPr>
      </p:sp>
      <p:pic>
        <p:nvPicPr>
          <p:cNvPr id="22" name="Image 1" descr="https://pitch-assets-ccb95893-de3f-4266-973c-20049231b248.s3.eu-west-1.amazonaws.com/444cd079-9b04-4d3a-9236-55ce5ff2e93b?pitch-bytes=16051&amp;pitch-content-type=image%2Fpng">    </p:cNvPr>
          <p:cNvPicPr>
            <a:picLocks noChangeAspect="1"/>
          </p:cNvPicPr>
          <p:nvPr/>
        </p:nvPicPr>
        <p:blipFill>
          <a:blip r:embed="rId2"/>
          <a:srcRect l="0" r="0" t="1168" b="1168"/>
          <a:stretch/>
        </p:blipFill>
        <p:spPr>
          <a:xfrm>
            <a:off x="1638544" y="1421270"/>
            <a:ext cx="414257" cy="404581"/>
          </a:xfrm>
          <a:prstGeom prst="rect">
            <a:avLst/>
          </a:prstGeom>
        </p:spPr>
      </p:pic>
      <p:pic>
        <p:nvPicPr>
          <p:cNvPr id="23" name="Image 2" descr="https://external-media.api.pitch.com/provider/icons8/fluent/windows-mobile.sv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7169133" y="1927550"/>
            <a:ext cx="514350" cy="514350"/>
          </a:xfrm>
          <a:prstGeom prst="rect">
            <a:avLst/>
          </a:prstGeom>
        </p:spPr>
      </p:pic>
      <p:pic>
        <p:nvPicPr>
          <p:cNvPr id="24" name="Image 3" descr="https://external-media.api.pitch.com/provider/icons8/fluent/ftp-server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1789488" y="2982193"/>
            <a:ext cx="514350" cy="514350"/>
          </a:xfrm>
          <a:prstGeom prst="rect">
            <a:avLst/>
          </a:prstGeom>
        </p:spPr>
      </p:pic>
      <p:pic>
        <p:nvPicPr>
          <p:cNvPr id="25" name="Image 4" descr="https://external-media.api.pitch.com/provider/icons8/fluent-systems-regular/mind-map.sv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r="0" t="0" b="0"/>
          <a:stretch/>
        </p:blipFill>
        <p:spPr>
          <a:xfrm>
            <a:off x="4663147" y="1424418"/>
            <a:ext cx="514350" cy="514350"/>
          </a:xfrm>
          <a:prstGeom prst="rect">
            <a:avLst/>
          </a:prstGeom>
        </p:spPr>
      </p:pic>
      <p:pic>
        <p:nvPicPr>
          <p:cNvPr id="26" name="Image 5" descr="https://asset.brandfetch.io/idqLag-AIR/idD13V2IEc.sv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r="0" t="0" b="0"/>
          <a:stretch/>
        </p:blipFill>
        <p:spPr>
          <a:xfrm>
            <a:off x="4790355" y="2947981"/>
            <a:ext cx="288335" cy="388144"/>
          </a:xfrm>
          <a:prstGeom prst="rect">
            <a:avLst/>
          </a:prstGeom>
        </p:spPr>
      </p:pic>
      <p:pic>
        <p:nvPicPr>
          <p:cNvPr id="27" name="Image 6" descr="https://pitch-assets-ccb95893-de3f-4266-973c-20049231b248.s3.eu-west-1.amazonaws.com/try-pitch-pdf-export-logo.svg">
            <a:hlinkClick r:id="rId13" tooltip=""/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330337" y="1030753"/>
            <a:ext cx="5486400" cy="1828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440"/>
              </a:lnSpc>
            </a:pPr>
            <a:r>
              <a:rPr lang="en-US" sz="1200" b="0" spc="-36" kern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Network of 7 to 11 gas sensors strategically positioned </a:t>
            </a:r>
            <a:endParaRPr lang="en-US" sz="1200" dirty="0"/>
          </a:p>
        </p:txBody>
      </p:sp>
      <p:sp>
        <p:nvSpPr>
          <p:cNvPr id="4" name="Text 1"/>
          <p:cNvSpPr/>
          <p:nvPr/>
        </p:nvSpPr>
        <p:spPr>
          <a:xfrm>
            <a:off x="3335028" y="476250"/>
            <a:ext cx="5486400" cy="213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</a:pPr>
            <a:r>
              <a:rPr lang="en-US" sz="1200" b="0" spc="24" kern="0" dirty="0">
                <a:solidFill>
                  <a:srgbClr val="000000"/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Solution</a:t>
            </a:r>
            <a:endParaRPr lang="en-US" sz="750" dirty="0"/>
          </a:p>
        </p:txBody>
      </p:sp>
      <p:sp>
        <p:nvSpPr>
          <p:cNvPr id="5" name="Shape 2"/>
          <p:cNvSpPr/>
          <p:nvPr/>
        </p:nvSpPr>
        <p:spPr>
          <a:xfrm>
            <a:off x="3333737" y="433514"/>
            <a:ext cx="776565" cy="0"/>
          </a:xfrm>
          <a:prstGeom prst="line">
            <a:avLst/>
          </a:prstGeom>
          <a:solidFill>
            <a:srgbClr val="684BFF"/>
          </a:solidFill>
          <a:ln w="10583">
            <a:solidFill>
              <a:srgbClr val="684BFF"/>
            </a:solidFill>
            <a:prstDash val="solid"/>
            <a:headEnd type="none"/>
            <a:tailEnd type="none"/>
          </a:ln>
        </p:spPr>
      </p:sp>
      <p:pic>
        <p:nvPicPr>
          <p:cNvPr id="6" name="Image 0" descr="https://pitch-assets-ccb95893-de3f-4266-973c-20049231b248.s3.eu-west-1.amazonaws.com/6101c8f3-e287-4185-a446-62f251d403a1?pitch-bytes=55118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-107122" y="-2238"/>
            <a:ext cx="2954035" cy="5145738"/>
          </a:xfrm>
          <a:prstGeom prst="rect">
            <a:avLst/>
          </a:prstGeom>
        </p:spPr>
      </p:pic>
      <p:pic>
        <p:nvPicPr>
          <p:cNvPr id="7" name="Image 1" descr="https://pitch-assets-ccb95893-de3f-4266-973c-20049231b248.s3.eu-west-1.amazonaws.com/62f91004-746d-4eea-8cb1-295f1ae27e64?pitch-bytes=223020&amp;pitch-content-type=image%2F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71380" y="930322"/>
            <a:ext cx="2057400" cy="20574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76889" y="3183846"/>
            <a:ext cx="2743200" cy="19812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560"/>
              </a:lnSpc>
            </a:pPr>
            <a:r>
              <a:rPr lang="en-US" sz="1200" b="1" spc="-24" kern="0" dirty="0">
                <a:solidFill>
                  <a:srgbClr val="684B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MQ-2 Gas sensor (for reference)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3336898" y="1575103"/>
            <a:ext cx="3657600" cy="19812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560"/>
              </a:lnSpc>
            </a:pPr>
            <a:r>
              <a:rPr lang="en-US" sz="1200" b="0" spc="-24" kern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Gases include CO, CH4, H2, VOC and others</a:t>
            </a:r>
            <a:endParaRPr lang="en-US" sz="1200" dirty="0"/>
          </a:p>
        </p:txBody>
      </p:sp>
      <p:sp>
        <p:nvSpPr>
          <p:cNvPr id="10" name="Text 5"/>
          <p:cNvSpPr/>
          <p:nvPr/>
        </p:nvSpPr>
        <p:spPr>
          <a:xfrm>
            <a:off x="3160152" y="1298164"/>
            <a:ext cx="914400" cy="19812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560"/>
              </a:lnSpc>
            </a:pP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476250" y="3084195"/>
            <a:ext cx="914400" cy="19812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560"/>
              </a:lnSpc>
            </a:pPr>
            <a:endParaRPr lang="en-US" sz="1200" dirty="0"/>
          </a:p>
        </p:txBody>
      </p:sp>
      <p:sp>
        <p:nvSpPr>
          <p:cNvPr id="12" name="Text 7"/>
          <p:cNvSpPr/>
          <p:nvPr/>
        </p:nvSpPr>
        <p:spPr>
          <a:xfrm>
            <a:off x="3327817" y="1856361"/>
            <a:ext cx="4572000" cy="19812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560"/>
              </a:lnSpc>
            </a:pPr>
            <a:r>
              <a:rPr lang="en-US" sz="1200" b="0" spc="-24" kern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Robust regressor-based model using Neural Network architecture 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3327817" y="1297852"/>
            <a:ext cx="5486400" cy="19812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560"/>
              </a:lnSpc>
            </a:pPr>
            <a:r>
              <a:rPr lang="en-US" sz="1200" b="0" spc="-24" kern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Sensors continuously monitor the environment surrounding the food</a:t>
            </a:r>
            <a:endParaRPr lang="en-US" sz="1200" dirty="0"/>
          </a:p>
        </p:txBody>
      </p:sp>
      <p:sp>
        <p:nvSpPr>
          <p:cNvPr id="14" name="Text 9"/>
          <p:cNvSpPr/>
          <p:nvPr/>
        </p:nvSpPr>
        <p:spPr>
          <a:xfrm>
            <a:off x="3327817" y="2178404"/>
            <a:ext cx="2743200" cy="19812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560"/>
              </a:lnSpc>
            </a:pPr>
            <a:r>
              <a:rPr lang="en-US" sz="1200" b="0" spc="-24" kern="0" dirty="0">
                <a:solidFill>
                  <a:srgbClr val="15151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User-friendly mobile application</a:t>
            </a:r>
            <a:endParaRPr lang="en-US" sz="1200" dirty="0"/>
          </a:p>
        </p:txBody>
      </p:sp>
      <p:sp>
        <p:nvSpPr>
          <p:cNvPr id="15" name="Text 10"/>
          <p:cNvSpPr/>
          <p:nvPr/>
        </p:nvSpPr>
        <p:spPr>
          <a:xfrm>
            <a:off x="3329164" y="2474583"/>
            <a:ext cx="8229600" cy="198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</a:pPr>
            <a:r>
              <a:rPr lang="en-US" sz="1200" b="0" spc="-24" kern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app  allowes users to access detailed insights into food quality.</a:t>
            </a:r>
            <a:endParaRPr lang="en-US" sz="1200" dirty="0"/>
          </a:p>
        </p:txBody>
      </p:sp>
      <p:sp>
        <p:nvSpPr>
          <p:cNvPr id="16" name="Text 11"/>
          <p:cNvSpPr/>
          <p:nvPr/>
        </p:nvSpPr>
        <p:spPr>
          <a:xfrm>
            <a:off x="3160152" y="1017671"/>
            <a:ext cx="914400" cy="19809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560"/>
              </a:lnSpc>
            </a:pPr>
            <a:endParaRPr lang="en-US" sz="1200" dirty="0"/>
          </a:p>
        </p:txBody>
      </p:sp>
      <p:sp>
        <p:nvSpPr>
          <p:cNvPr id="17" name="Text 12"/>
          <p:cNvSpPr/>
          <p:nvPr/>
        </p:nvSpPr>
        <p:spPr>
          <a:xfrm>
            <a:off x="3160152" y="1574561"/>
            <a:ext cx="914400" cy="19809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560"/>
              </a:lnSpc>
            </a:pPr>
            <a:endParaRPr lang="en-US" sz="1200" dirty="0"/>
          </a:p>
        </p:txBody>
      </p:sp>
      <p:sp>
        <p:nvSpPr>
          <p:cNvPr id="18" name="Text 13"/>
          <p:cNvSpPr/>
          <p:nvPr/>
        </p:nvSpPr>
        <p:spPr>
          <a:xfrm>
            <a:off x="3160152" y="1853006"/>
            <a:ext cx="914400" cy="19809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560"/>
              </a:lnSpc>
            </a:pPr>
            <a:endParaRPr lang="en-US" sz="1200" dirty="0"/>
          </a:p>
        </p:txBody>
      </p:sp>
      <p:sp>
        <p:nvSpPr>
          <p:cNvPr id="19" name="Text 14"/>
          <p:cNvSpPr/>
          <p:nvPr/>
        </p:nvSpPr>
        <p:spPr>
          <a:xfrm>
            <a:off x="3160152" y="2177859"/>
            <a:ext cx="914400" cy="19809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560"/>
              </a:lnSpc>
            </a:pPr>
            <a:endParaRPr lang="en-US" sz="1200" dirty="0"/>
          </a:p>
        </p:txBody>
      </p:sp>
      <p:sp>
        <p:nvSpPr>
          <p:cNvPr id="20" name="Text 15"/>
          <p:cNvSpPr/>
          <p:nvPr/>
        </p:nvSpPr>
        <p:spPr>
          <a:xfrm>
            <a:off x="3160152" y="2471773"/>
            <a:ext cx="914400" cy="19809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560"/>
              </a:lnSpc>
            </a:pPr>
            <a:endParaRPr lang="en-US" sz="1200" dirty="0"/>
          </a:p>
        </p:txBody>
      </p:sp>
      <p:pic>
        <p:nvPicPr>
          <p:cNvPr id="21" name="Image 2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>PptxGenJS Presentation</dc:subject>
  <dc:creator>Pitch Software GmbH</dc:creator>
  <cp:lastModifiedBy>Pitch Software GmbH</cp:lastModifiedBy>
  <cp:revision>1</cp:revision>
  <dcterms:created xsi:type="dcterms:W3CDTF">2024-02-18T03:32:52Z</dcterms:created>
  <dcterms:modified xsi:type="dcterms:W3CDTF">2024-02-18T03:32:52Z</dcterms:modified>
</cp:coreProperties>
</file>